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7" r:id="rId5"/>
  </p:sldMasterIdLst>
  <p:notesMasterIdLst>
    <p:notesMasterId r:id="rId47"/>
  </p:notesMasterIdLst>
  <p:sldIdLst>
    <p:sldId id="257" r:id="rId6"/>
    <p:sldId id="379" r:id="rId7"/>
    <p:sldId id="322" r:id="rId8"/>
    <p:sldId id="297" r:id="rId9"/>
    <p:sldId id="331" r:id="rId10"/>
    <p:sldId id="358" r:id="rId11"/>
    <p:sldId id="378" r:id="rId12"/>
    <p:sldId id="330" r:id="rId13"/>
    <p:sldId id="332" r:id="rId14"/>
    <p:sldId id="333" r:id="rId15"/>
    <p:sldId id="326" r:id="rId16"/>
    <p:sldId id="321" r:id="rId17"/>
    <p:sldId id="344" r:id="rId18"/>
    <p:sldId id="324" r:id="rId19"/>
    <p:sldId id="354" r:id="rId20"/>
    <p:sldId id="359" r:id="rId21"/>
    <p:sldId id="355" r:id="rId22"/>
    <p:sldId id="360" r:id="rId23"/>
    <p:sldId id="362" r:id="rId24"/>
    <p:sldId id="363" r:id="rId25"/>
    <p:sldId id="364" r:id="rId26"/>
    <p:sldId id="365" r:id="rId27"/>
    <p:sldId id="366" r:id="rId28"/>
    <p:sldId id="367" r:id="rId29"/>
    <p:sldId id="346" r:id="rId30"/>
    <p:sldId id="347" r:id="rId31"/>
    <p:sldId id="348" r:id="rId32"/>
    <p:sldId id="349" r:id="rId33"/>
    <p:sldId id="350" r:id="rId34"/>
    <p:sldId id="369" r:id="rId35"/>
    <p:sldId id="370" r:id="rId36"/>
    <p:sldId id="371" r:id="rId37"/>
    <p:sldId id="372" r:id="rId38"/>
    <p:sldId id="373" r:id="rId39"/>
    <p:sldId id="374" r:id="rId40"/>
    <p:sldId id="375" r:id="rId41"/>
    <p:sldId id="368" r:id="rId42"/>
    <p:sldId id="325" r:id="rId43"/>
    <p:sldId id="377" r:id="rId44"/>
    <p:sldId id="345" r:id="rId45"/>
    <p:sldId id="327"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p:cViewPr>
        <p:scale>
          <a:sx n="50" d="100"/>
          <a:sy n="50" d="100"/>
        </p:scale>
        <p:origin x="-2318" y="-7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873790-FC78-4B7C-994C-001551491B12}" type="datetimeFigureOut">
              <a:rPr lang="en-GB" smtClean="0"/>
              <a:t>12/06/2017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FB5619-8711-4638-A58C-EF0E13A8EEA0}" type="slidenum">
              <a:rPr lang="en-GB" smtClean="0"/>
              <a:t>‹#›</a:t>
            </a:fld>
            <a:endParaRPr lang="en-GB"/>
          </a:p>
        </p:txBody>
      </p:sp>
    </p:spTree>
    <p:extLst>
      <p:ext uri="{BB962C8B-B14F-4D97-AF65-F5344CB8AC3E}">
        <p14:creationId xmlns:p14="http://schemas.microsoft.com/office/powerpoint/2010/main" val="72425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DD8AE-10EB-644F-97EC-77061D77B01C}" type="slidenum">
              <a:rPr lang="en-US" smtClean="0"/>
              <a:t>4</a:t>
            </a:fld>
            <a:endParaRPr lang="en-US"/>
          </a:p>
        </p:txBody>
      </p:sp>
    </p:spTree>
    <p:extLst>
      <p:ext uri="{BB962C8B-B14F-4D97-AF65-F5344CB8AC3E}">
        <p14:creationId xmlns:p14="http://schemas.microsoft.com/office/powerpoint/2010/main" val="4251624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12/06/2017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1580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12/06/2017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427433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12/06/2017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820601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title" preserve="1">
  <p:cSld name="Title Slide">
    <p:spTree>
      <p:nvGrpSpPr>
        <p:cNvPr id="1" name=""/>
        <p:cNvGrpSpPr/>
        <p:nvPr/>
      </p:nvGrpSpPr>
      <p:grpSpPr>
        <a:xfrm>
          <a:off x="0" y="0"/>
          <a:ext cx="0" cy="0"/>
          <a:chOff x="0" y="0"/>
          <a:chExt cx="0" cy="0"/>
        </a:xfrm>
      </p:grpSpPr>
      <p:pic>
        <p:nvPicPr>
          <p:cNvPr id="4" name="Picture 15" descr="RES Master Bkgrnd SCT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Blue2 PNG copy"/>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62007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Holding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134100" y="484188"/>
            <a:ext cx="252571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Rectangle 2"/>
          <p:cNvSpPr>
            <a:spLocks noGrp="1" noChangeArrowheads="1"/>
          </p:cNvSpPr>
          <p:nvPr>
            <p:ph type="ctrTitle"/>
          </p:nvPr>
        </p:nvSpPr>
        <p:spPr>
          <a:xfrm>
            <a:off x="190500" y="576263"/>
            <a:ext cx="5643563" cy="752475"/>
          </a:xfrm>
        </p:spPr>
        <p:txBody>
          <a:bodyPr anchor="t"/>
          <a:lstStyle>
            <a:lvl1pPr>
              <a:defRPr sz="2200"/>
            </a:lvl1pPr>
          </a:lstStyle>
          <a:p>
            <a:r>
              <a:rPr lang="en-US"/>
              <a:t>Click to edit Master title style</a:t>
            </a:r>
          </a:p>
        </p:txBody>
      </p:sp>
      <p:sp>
        <p:nvSpPr>
          <p:cNvPr id="6147" name="Rectangle 3"/>
          <p:cNvSpPr>
            <a:spLocks noGrp="1" noChangeArrowheads="1"/>
          </p:cNvSpPr>
          <p:nvPr>
            <p:ph type="subTitle" idx="1"/>
          </p:nvPr>
        </p:nvSpPr>
        <p:spPr>
          <a:xfrm>
            <a:off x="204788" y="1328738"/>
            <a:ext cx="5629275" cy="922337"/>
          </a:xfrm>
        </p:spPr>
        <p:txBody>
          <a:bodyPr/>
          <a:lstStyle>
            <a:lvl1pPr marL="0" indent="0">
              <a:spcBef>
                <a:spcPct val="0"/>
              </a:spcBef>
              <a:buFontTx/>
              <a:buNone/>
              <a:defRPr sz="1400">
                <a:solidFill>
                  <a:schemeClr val="bg1"/>
                </a:solidFill>
              </a:defRPr>
            </a:lvl1pPr>
          </a:lstStyle>
          <a:p>
            <a:r>
              <a:rPr lang="en-US"/>
              <a:t>Click to edit Master subtitle style</a:t>
            </a:r>
          </a:p>
        </p:txBody>
      </p:sp>
      <p:sp>
        <p:nvSpPr>
          <p:cNvPr id="7" name="Rectangle 12"/>
          <p:cNvSpPr>
            <a:spLocks noGrp="1" noChangeArrowheads="1"/>
          </p:cNvSpPr>
          <p:nvPr>
            <p:ph type="sldNum" sz="quarter" idx="10"/>
          </p:nvPr>
        </p:nvSpPr>
        <p:spPr/>
        <p:txBody>
          <a:bodyPr/>
          <a:lstStyle>
            <a:lvl1pPr>
              <a:defRPr>
                <a:solidFill>
                  <a:srgbClr val="FFFFFF"/>
                </a:solidFill>
              </a:defRPr>
            </a:lvl1pPr>
          </a:lstStyle>
          <a:p>
            <a:pPr>
              <a:defRPr/>
            </a:pPr>
            <a:fld id="{3263112D-6174-48D2-AF07-B2CD0EC38F47}" type="slidenum">
              <a:rPr lang="en-US"/>
              <a:pPr>
                <a:defRPr/>
              </a:pPr>
              <a:t>‹#›</a:t>
            </a:fld>
            <a:endParaRPr lang="en-US"/>
          </a:p>
        </p:txBody>
      </p:sp>
    </p:spTree>
    <p:extLst>
      <p:ext uri="{BB962C8B-B14F-4D97-AF65-F5344CB8AC3E}">
        <p14:creationId xmlns:p14="http://schemas.microsoft.com/office/powerpoint/2010/main" val="232998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ln/>
        </p:spPr>
        <p:txBody>
          <a:bodyPr/>
          <a:lstStyle>
            <a:lvl1pPr>
              <a:defRPr/>
            </a:lvl1pPr>
          </a:lstStyle>
          <a:p>
            <a:pPr>
              <a:defRPr/>
            </a:pPr>
            <a:fld id="{4AEBD4E7-68A5-4922-A600-39A8B0B7D74F}" type="slidenum">
              <a:rPr lang="en-US"/>
              <a:pPr>
                <a:defRPr/>
              </a:pPr>
              <a:t>‹#›</a:t>
            </a:fld>
            <a:endParaRPr lang="en-US"/>
          </a:p>
        </p:txBody>
      </p:sp>
    </p:spTree>
    <p:extLst>
      <p:ext uri="{BB962C8B-B14F-4D97-AF65-F5344CB8AC3E}">
        <p14:creationId xmlns:p14="http://schemas.microsoft.com/office/powerpoint/2010/main" val="1393771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pPr>
              <a:defRPr/>
            </a:pPr>
            <a:fld id="{808762A9-382D-442F-BBE7-B7493E9E5D83}" type="slidenum">
              <a:rPr lang="en-US"/>
              <a:pPr>
                <a:defRPr/>
              </a:pPr>
              <a:t>‹#›</a:t>
            </a:fld>
            <a:endParaRPr lang="en-US"/>
          </a:p>
        </p:txBody>
      </p:sp>
    </p:spTree>
    <p:extLst>
      <p:ext uri="{BB962C8B-B14F-4D97-AF65-F5344CB8AC3E}">
        <p14:creationId xmlns:p14="http://schemas.microsoft.com/office/powerpoint/2010/main" val="2796967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85750" y="1435100"/>
            <a:ext cx="3962400"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400550" y="1435100"/>
            <a:ext cx="3963988"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13"/>
          <p:cNvSpPr>
            <a:spLocks noGrp="1" noChangeArrowheads="1"/>
          </p:cNvSpPr>
          <p:nvPr>
            <p:ph type="sldNum" sz="quarter" idx="10"/>
          </p:nvPr>
        </p:nvSpPr>
        <p:spPr>
          <a:ln/>
        </p:spPr>
        <p:txBody>
          <a:bodyPr/>
          <a:lstStyle>
            <a:lvl1pPr>
              <a:defRPr/>
            </a:lvl1pPr>
          </a:lstStyle>
          <a:p>
            <a:pPr>
              <a:defRPr/>
            </a:pPr>
            <a:fld id="{AFBB7952-9B54-4AF3-A50B-0889E2427A97}" type="slidenum">
              <a:rPr lang="en-US"/>
              <a:pPr>
                <a:defRPr/>
              </a:pPr>
              <a:t>‹#›</a:t>
            </a:fld>
            <a:endParaRPr lang="en-US"/>
          </a:p>
        </p:txBody>
      </p:sp>
    </p:spTree>
    <p:extLst>
      <p:ext uri="{BB962C8B-B14F-4D97-AF65-F5344CB8AC3E}">
        <p14:creationId xmlns:p14="http://schemas.microsoft.com/office/powerpoint/2010/main" val="1863160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13"/>
          <p:cNvSpPr>
            <a:spLocks noGrp="1" noChangeArrowheads="1"/>
          </p:cNvSpPr>
          <p:nvPr>
            <p:ph type="sldNum" sz="quarter" idx="10"/>
          </p:nvPr>
        </p:nvSpPr>
        <p:spPr>
          <a:ln/>
        </p:spPr>
        <p:txBody>
          <a:bodyPr/>
          <a:lstStyle>
            <a:lvl1pPr>
              <a:defRPr/>
            </a:lvl1pPr>
          </a:lstStyle>
          <a:p>
            <a:pPr>
              <a:defRPr/>
            </a:pPr>
            <a:fld id="{8865CC21-8268-4104-A363-BC75DD8E82DD}" type="slidenum">
              <a:rPr lang="en-US"/>
              <a:pPr>
                <a:defRPr/>
              </a:pPr>
              <a:t>‹#›</a:t>
            </a:fld>
            <a:endParaRPr lang="en-US"/>
          </a:p>
        </p:txBody>
      </p:sp>
    </p:spTree>
    <p:extLst>
      <p:ext uri="{BB962C8B-B14F-4D97-AF65-F5344CB8AC3E}">
        <p14:creationId xmlns:p14="http://schemas.microsoft.com/office/powerpoint/2010/main" val="47553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13"/>
          <p:cNvSpPr>
            <a:spLocks noGrp="1" noChangeArrowheads="1"/>
          </p:cNvSpPr>
          <p:nvPr>
            <p:ph type="sldNum" sz="quarter" idx="10"/>
          </p:nvPr>
        </p:nvSpPr>
        <p:spPr>
          <a:ln/>
        </p:spPr>
        <p:txBody>
          <a:bodyPr/>
          <a:lstStyle>
            <a:lvl1pPr>
              <a:defRPr/>
            </a:lvl1pPr>
          </a:lstStyle>
          <a:p>
            <a:pPr>
              <a:defRPr/>
            </a:pPr>
            <a:fld id="{DABC4CB4-F94A-488F-B15D-D48FA9A3B675}" type="slidenum">
              <a:rPr lang="en-US"/>
              <a:pPr>
                <a:defRPr/>
              </a:pPr>
              <a:t>‹#›</a:t>
            </a:fld>
            <a:endParaRPr lang="en-US"/>
          </a:p>
        </p:txBody>
      </p:sp>
    </p:spTree>
    <p:extLst>
      <p:ext uri="{BB962C8B-B14F-4D97-AF65-F5344CB8AC3E}">
        <p14:creationId xmlns:p14="http://schemas.microsoft.com/office/powerpoint/2010/main" val="1397109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ln/>
        </p:spPr>
        <p:txBody>
          <a:bodyPr/>
          <a:lstStyle>
            <a:lvl1pPr>
              <a:defRPr/>
            </a:lvl1pPr>
          </a:lstStyle>
          <a:p>
            <a:pPr>
              <a:defRPr/>
            </a:pPr>
            <a:fld id="{79839D41-FEC4-42B4-9F3B-BF949774F31A}" type="slidenum">
              <a:rPr lang="en-US"/>
              <a:pPr>
                <a:defRPr/>
              </a:pPr>
              <a:t>‹#›</a:t>
            </a:fld>
            <a:endParaRPr lang="en-US"/>
          </a:p>
        </p:txBody>
      </p:sp>
    </p:spTree>
    <p:extLst>
      <p:ext uri="{BB962C8B-B14F-4D97-AF65-F5344CB8AC3E}">
        <p14:creationId xmlns:p14="http://schemas.microsoft.com/office/powerpoint/2010/main" val="3382906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C89B759B-1251-48CD-BB25-B91440C36CB0}" type="slidenum">
              <a:rPr lang="en-US"/>
              <a:pPr>
                <a:defRPr/>
              </a:pPr>
              <a:t>‹#›</a:t>
            </a:fld>
            <a:endParaRPr lang="en-US"/>
          </a:p>
        </p:txBody>
      </p:sp>
    </p:spTree>
    <p:extLst>
      <p:ext uri="{BB962C8B-B14F-4D97-AF65-F5344CB8AC3E}">
        <p14:creationId xmlns:p14="http://schemas.microsoft.com/office/powerpoint/2010/main" val="321701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12/06/2017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359158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94D393A8-E0B9-4E96-BDCD-0F552CFF6A6C}" type="slidenum">
              <a:rPr lang="en-US"/>
              <a:pPr>
                <a:defRPr/>
              </a:pPr>
              <a:t>‹#›</a:t>
            </a:fld>
            <a:endParaRPr lang="en-US"/>
          </a:p>
        </p:txBody>
      </p:sp>
    </p:spTree>
    <p:extLst>
      <p:ext uri="{BB962C8B-B14F-4D97-AF65-F5344CB8AC3E}">
        <p14:creationId xmlns:p14="http://schemas.microsoft.com/office/powerpoint/2010/main" val="4275974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ln/>
        </p:spPr>
        <p:txBody>
          <a:bodyPr/>
          <a:lstStyle>
            <a:lvl1pPr>
              <a:defRPr/>
            </a:lvl1pPr>
          </a:lstStyle>
          <a:p>
            <a:pPr>
              <a:defRPr/>
            </a:pPr>
            <a:fld id="{85AE2F88-DC3F-4F0A-A9C8-CF4A7E945196}" type="slidenum">
              <a:rPr lang="en-US"/>
              <a:pPr>
                <a:defRPr/>
              </a:pPr>
              <a:t>‹#›</a:t>
            </a:fld>
            <a:endParaRPr lang="en-US"/>
          </a:p>
        </p:txBody>
      </p:sp>
    </p:spTree>
    <p:extLst>
      <p:ext uri="{BB962C8B-B14F-4D97-AF65-F5344CB8AC3E}">
        <p14:creationId xmlns:p14="http://schemas.microsoft.com/office/powerpoint/2010/main" val="4250183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ln/>
        </p:spPr>
        <p:txBody>
          <a:bodyPr/>
          <a:lstStyle>
            <a:lvl1pPr>
              <a:defRPr/>
            </a:lvl1pPr>
          </a:lstStyle>
          <a:p>
            <a:pPr>
              <a:defRPr/>
            </a:pPr>
            <a:fld id="{21C7DA36-D32B-4F08-B107-74E48D5B2A44}" type="slidenum">
              <a:rPr lang="en-US"/>
              <a:pPr>
                <a:defRPr/>
              </a:pPr>
              <a:t>‹#›</a:t>
            </a:fld>
            <a:endParaRPr lang="en-US"/>
          </a:p>
        </p:txBody>
      </p:sp>
    </p:spTree>
    <p:extLst>
      <p:ext uri="{BB962C8B-B14F-4D97-AF65-F5344CB8AC3E}">
        <p14:creationId xmlns:p14="http://schemas.microsoft.com/office/powerpoint/2010/main" val="16928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13" name="Picture 2" descr="Z:\Logos\RES logo folder\logo_300x600.jpg"/>
          <p:cNvPicPr>
            <a:picLocks noChangeAspect="1" noChangeArrowheads="1"/>
          </p:cNvPicPr>
          <p:nvPr userDrawn="1"/>
        </p:nvPicPr>
        <p:blipFill>
          <a:blip r:embed="rId2" cstate="screen"/>
          <a:srcRect/>
          <a:stretch>
            <a:fillRect/>
          </a:stretch>
        </p:blipFill>
        <p:spPr bwMode="auto">
          <a:xfrm>
            <a:off x="511856" y="880599"/>
            <a:ext cx="2687112" cy="1343556"/>
          </a:xfrm>
          <a:prstGeom prst="rect">
            <a:avLst/>
          </a:prstGeom>
          <a:noFill/>
        </p:spPr>
      </p:pic>
      <p:pic>
        <p:nvPicPr>
          <p:cNvPr id="6" name="Picture 2" descr="Z:\Group\Branding Elements\Logos\Icons\RES_5icons_LATEST_notext.jpg"/>
          <p:cNvPicPr>
            <a:picLocks noChangeAspect="1" noChangeArrowheads="1"/>
          </p:cNvPicPr>
          <p:nvPr userDrawn="1"/>
        </p:nvPicPr>
        <p:blipFill>
          <a:blip r:embed="rId3" cstate="print"/>
          <a:srcRect/>
          <a:stretch>
            <a:fillRect/>
          </a:stretch>
        </p:blipFill>
        <p:spPr bwMode="auto">
          <a:xfrm>
            <a:off x="782460" y="4339366"/>
            <a:ext cx="7153276" cy="1304925"/>
          </a:xfrm>
          <a:prstGeom prst="rect">
            <a:avLst/>
          </a:prstGeom>
          <a:noFill/>
          <a:effectLst>
            <a:reflection blurRad="6350" stA="50000" endA="300" endPos="55500" dist="50800" dir="5400000" sy="-100000" algn="bl" rotWithShape="0"/>
          </a:effectLst>
        </p:spPr>
      </p:pic>
    </p:spTree>
    <p:extLst>
      <p:ext uri="{BB962C8B-B14F-4D97-AF65-F5344CB8AC3E}">
        <p14:creationId xmlns:p14="http://schemas.microsoft.com/office/powerpoint/2010/main" val="284631745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7"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53468669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5527675" cy="323850"/>
          </a:xfrm>
        </p:spPr>
        <p:txBody>
          <a:bodyPr/>
          <a:lstStyle>
            <a:lvl1pPr>
              <a:defRPr sz="2000"/>
            </a:lvl1pPr>
          </a:lstStyle>
          <a:p>
            <a:r>
              <a:rPr lang="en-US" dirty="0" smtClean="0"/>
              <a:t>Click to edit Master title style</a:t>
            </a:r>
            <a:endParaRPr lang="en-GB" dirty="0"/>
          </a:p>
        </p:txBody>
      </p:sp>
      <p:sp>
        <p:nvSpPr>
          <p:cNvPr id="3"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4"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6"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333470193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3"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5"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394616529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7420" y="795867"/>
            <a:ext cx="903657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321733" y="5139267"/>
            <a:ext cx="5486400" cy="1216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6"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8"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18494132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xfrm>
            <a:off x="7843838" y="6454775"/>
            <a:ext cx="938212" cy="306388"/>
          </a:xfrm>
          <a:prstGeom prst="rect">
            <a:avLst/>
          </a:prstGeom>
          <a:ln/>
        </p:spPr>
        <p:txBody>
          <a:bodyPr/>
          <a:lstStyle>
            <a:lvl1pPr>
              <a:defRPr/>
            </a:lvl1pPr>
          </a:lstStyle>
          <a:p>
            <a:pPr>
              <a:defRPr/>
            </a:pPr>
            <a:fld id="{716D086E-44DA-4C43-B922-063D4B92383C}" type="slidenum">
              <a:rPr lang="en-US">
                <a:solidFill>
                  <a:srgbClr val="969696">
                    <a:lumMod val="60000"/>
                    <a:lumOff val="40000"/>
                  </a:srgbClr>
                </a:solidFill>
              </a:rPr>
              <a:pPr>
                <a:defRPr/>
              </a:pPr>
              <a:t>‹#›</a:t>
            </a:fld>
            <a:endParaRPr lang="en-US">
              <a:solidFill>
                <a:srgbClr val="969696">
                  <a:lumMod val="60000"/>
                  <a:lumOff val="40000"/>
                </a:srgbClr>
              </a:solidFill>
            </a:endParaRPr>
          </a:p>
        </p:txBody>
      </p:sp>
      <p:pic>
        <p:nvPicPr>
          <p:cNvPr id="5" name="Picture 5" descr="Holding1"/>
          <p:cNvPicPr>
            <a:picLocks noChangeAspect="1" noChangeArrowheads="1"/>
          </p:cNvPicPr>
          <p:nvPr userDrawn="1"/>
        </p:nvPicPr>
        <p:blipFill>
          <a:blip r:embed="rId2" cstate="screen"/>
          <a:srcRect/>
          <a:stretch>
            <a:fillRect/>
          </a:stretch>
        </p:blipFill>
        <p:spPr bwMode="auto">
          <a:xfrm>
            <a:off x="0" y="0"/>
            <a:ext cx="9144000" cy="6859588"/>
          </a:xfrm>
          <a:prstGeom prst="rect">
            <a:avLst/>
          </a:prstGeom>
          <a:noFill/>
          <a:ln w="9525">
            <a:noFill/>
            <a:miter lim="800000"/>
            <a:headEnd/>
            <a:tailEnd/>
          </a:ln>
        </p:spPr>
      </p:pic>
    </p:spTree>
    <p:extLst>
      <p:ext uri="{BB962C8B-B14F-4D97-AF65-F5344CB8AC3E}">
        <p14:creationId xmlns:p14="http://schemas.microsoft.com/office/powerpoint/2010/main" val="169405957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a:defRPr/>
            </a:pPr>
            <a:fld id="{4F492EBC-DEF2-4E61-B2FC-E4D9B636B3DB}" type="slidenum">
              <a:rPr lang="en-US" smtClean="0">
                <a:solidFill>
                  <a:srgbClr val="969696">
                    <a:lumMod val="60000"/>
                    <a:lumOff val="40000"/>
                  </a:srgbClr>
                </a:solidFill>
              </a:rPr>
              <a:pPr>
                <a:defRPr/>
              </a:pPr>
              <a:t>‹#›</a:t>
            </a:fld>
            <a:endParaRPr lang="en-US">
              <a:solidFill>
                <a:srgbClr val="969696">
                  <a:lumMod val="60000"/>
                  <a:lumOff val="40000"/>
                </a:srgbClr>
              </a:solidFill>
            </a:endParaRPr>
          </a:p>
        </p:txBody>
      </p:sp>
      <p:sp>
        <p:nvSpPr>
          <p:cNvPr id="4" name="Rectangle 3"/>
          <p:cNvSpPr/>
          <p:nvPr userDrawn="1"/>
        </p:nvSpPr>
        <p:spPr>
          <a:xfrm>
            <a:off x="0" y="0"/>
            <a:ext cx="9144000" cy="6858000"/>
          </a:xfrm>
          <a:prstGeom prst="rect">
            <a:avLst/>
          </a:prstGeom>
          <a:solidFill>
            <a:srgbClr val="768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5" name="Picture 2" descr="Z:\Logos\icons\RES_6icons.png"/>
          <p:cNvPicPr>
            <a:picLocks noChangeAspect="1" noChangeArrowheads="1"/>
          </p:cNvPicPr>
          <p:nvPr userDrawn="1"/>
        </p:nvPicPr>
        <p:blipFill>
          <a:blip r:embed="rId2" cstate="screen"/>
          <a:srcRect/>
          <a:stretch>
            <a:fillRect/>
          </a:stretch>
        </p:blipFill>
        <p:spPr bwMode="auto">
          <a:xfrm>
            <a:off x="0" y="1981201"/>
            <a:ext cx="5507590" cy="4038600"/>
          </a:xfrm>
          <a:prstGeom prst="rect">
            <a:avLst/>
          </a:prstGeom>
          <a:noFill/>
        </p:spPr>
      </p:pic>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9" name="TextBox 8"/>
          <p:cNvSpPr txBox="1"/>
          <p:nvPr userDrawn="1"/>
        </p:nvSpPr>
        <p:spPr>
          <a:xfrm>
            <a:off x="5655733" y="1411055"/>
            <a:ext cx="2385181"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WIND</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40007152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2E42BC-CC31-4CA8-BD49-D7D2765FE1FB}" type="datetimeFigureOut">
              <a:rPr lang="en-GB" smtClean="0"/>
              <a:t>12/06/2017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319878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6" name="Picture 2" descr="Z:\Logos\icons\RES_6icons.png"/>
          <p:cNvPicPr>
            <a:picLocks noChangeAspect="1" noChangeArrowheads="1"/>
          </p:cNvPicPr>
          <p:nvPr userDrawn="1"/>
        </p:nvPicPr>
        <p:blipFill>
          <a:blip r:embed="rId2" cstate="screen"/>
          <a:srcRect/>
          <a:stretch>
            <a:fillRect/>
          </a:stretch>
        </p:blipFill>
        <p:spPr bwMode="auto">
          <a:xfrm>
            <a:off x="292819" y="2057386"/>
            <a:ext cx="4800600" cy="4051499"/>
          </a:xfrm>
          <a:prstGeom prst="rect">
            <a:avLst/>
          </a:prstGeom>
          <a:noFill/>
        </p:spPr>
      </p:pic>
      <p:cxnSp>
        <p:nvCxnSpPr>
          <p:cNvPr id="9" name="Straight Connector 8"/>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7" name="TextBox 6"/>
          <p:cNvSpPr txBox="1"/>
          <p:nvPr userDrawn="1"/>
        </p:nvSpPr>
        <p:spPr>
          <a:xfrm>
            <a:off x="5655733" y="1411055"/>
            <a:ext cx="2829005"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SOLAR</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388662448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a:defRPr/>
            </a:pPr>
            <a:fld id="{4F492EBC-DEF2-4E61-B2FC-E4D9B636B3DB}" type="slidenum">
              <a:rPr lang="en-US" smtClean="0">
                <a:solidFill>
                  <a:srgbClr val="969696">
                    <a:lumMod val="60000"/>
                    <a:lumOff val="40000"/>
                  </a:srgbClr>
                </a:solidFill>
              </a:rPr>
              <a:pPr>
                <a:defRPr/>
              </a:pPr>
              <a:t>‹#›</a:t>
            </a:fld>
            <a:endParaRPr lang="en-US">
              <a:solidFill>
                <a:srgbClr val="969696">
                  <a:lumMod val="60000"/>
                  <a:lumOff val="40000"/>
                </a:srgbClr>
              </a:solidFill>
            </a:endParaRPr>
          </a:p>
        </p:txBody>
      </p:sp>
      <p:sp>
        <p:nvSpPr>
          <p:cNvPr id="4" name="Rectangle 3"/>
          <p:cNvSpPr/>
          <p:nvPr userDrawn="1"/>
        </p:nvSpPr>
        <p:spPr>
          <a:xfrm>
            <a:off x="0" y="0"/>
            <a:ext cx="9144000" cy="6858000"/>
          </a:xfrm>
          <a:prstGeom prst="rect">
            <a:avLst/>
          </a:prstGeom>
          <a:solidFill>
            <a:srgbClr val="F37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6786" name="Picture 2" descr="Z:\Logos\icons\RES_6icons_RGB-01.png"/>
          <p:cNvPicPr>
            <a:picLocks noChangeAspect="1" noChangeArrowheads="1"/>
          </p:cNvPicPr>
          <p:nvPr userDrawn="1"/>
        </p:nvPicPr>
        <p:blipFill>
          <a:blip r:embed="rId2" cstate="screen"/>
          <a:srcRect/>
          <a:stretch>
            <a:fillRect/>
          </a:stretch>
        </p:blipFill>
        <p:spPr bwMode="auto">
          <a:xfrm>
            <a:off x="152400" y="3048000"/>
            <a:ext cx="5279596" cy="3508376"/>
          </a:xfrm>
          <a:prstGeom prst="rect">
            <a:avLst/>
          </a:prstGeom>
          <a:noFill/>
        </p:spPr>
      </p:pic>
      <p:cxnSp>
        <p:nvCxnSpPr>
          <p:cNvPr id="7" name="Straight Connector 6"/>
          <p:cNvCxnSpPr/>
          <p:nvPr userDrawn="1"/>
        </p:nvCxnSpPr>
        <p:spPr>
          <a:xfrm>
            <a:off x="4470400" y="2057386"/>
            <a:ext cx="467360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4470400" y="1411055"/>
            <a:ext cx="463845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STORAGE</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955493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6A7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6" name="TextBox 5"/>
          <p:cNvSpPr txBox="1"/>
          <p:nvPr userDrawn="1"/>
        </p:nvSpPr>
        <p:spPr>
          <a:xfrm>
            <a:off x="4601030" y="1411055"/>
            <a:ext cx="450782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TRANSMISSION</a:t>
            </a:r>
            <a:endParaRPr lang="en-GB" sz="3600" b="1" dirty="0">
              <a:solidFill>
                <a:srgbClr val="FFFFFF"/>
              </a:solidFill>
              <a:latin typeface="Arial" pitchFamily="34" charset="0"/>
              <a:cs typeface="Arial" pitchFamily="34" charset="0"/>
            </a:endParaRPr>
          </a:p>
        </p:txBody>
      </p:sp>
      <p:pic>
        <p:nvPicPr>
          <p:cNvPr id="1028" name="Picture 4" descr="Z:\Logos\icons\transmissionIcon2-01.png"/>
          <p:cNvPicPr>
            <a:picLocks noChangeAspect="1" noChangeArrowheads="1"/>
          </p:cNvPicPr>
          <p:nvPr userDrawn="1"/>
        </p:nvPicPr>
        <p:blipFill>
          <a:blip r:embed="rId2" cstate="print"/>
          <a:srcRect l="23780" t="31868" r="24805" b="12097"/>
          <a:stretch>
            <a:fillRect/>
          </a:stretch>
        </p:blipFill>
        <p:spPr bwMode="auto">
          <a:xfrm>
            <a:off x="275572" y="2191916"/>
            <a:ext cx="4033381" cy="4395770"/>
          </a:xfrm>
          <a:prstGeom prst="rect">
            <a:avLst/>
          </a:prstGeom>
          <a:noFill/>
        </p:spPr>
      </p:pic>
      <p:cxnSp>
        <p:nvCxnSpPr>
          <p:cNvPr id="7" name="Straight Connector 6"/>
          <p:cNvCxnSpPr/>
          <p:nvPr userDrawn="1"/>
        </p:nvCxnSpPr>
        <p:spPr>
          <a:xfrm>
            <a:off x="4601030" y="2057386"/>
            <a:ext cx="454297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604195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78A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6" name="TextBox 5"/>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DSM</a:t>
            </a:r>
            <a:endParaRPr lang="en-GB" sz="3600" b="1" dirty="0">
              <a:solidFill>
                <a:srgbClr val="FFFFFF"/>
              </a:solidFill>
              <a:latin typeface="Arial" pitchFamily="34" charset="0"/>
              <a:cs typeface="Arial" pitchFamily="34" charset="0"/>
            </a:endParaRPr>
          </a:p>
        </p:txBody>
      </p:sp>
      <p:pic>
        <p:nvPicPr>
          <p:cNvPr id="2050" name="Picture 2"/>
          <p:cNvPicPr>
            <a:picLocks noChangeAspect="1" noChangeArrowheads="1"/>
          </p:cNvPicPr>
          <p:nvPr userDrawn="1"/>
        </p:nvPicPr>
        <p:blipFill>
          <a:blip r:embed="rId2" cstate="print"/>
          <a:srcRect/>
          <a:stretch>
            <a:fillRect/>
          </a:stretch>
        </p:blipFill>
        <p:spPr bwMode="auto">
          <a:xfrm>
            <a:off x="158496" y="2215759"/>
            <a:ext cx="4669536" cy="3971681"/>
          </a:xfrm>
          <a:prstGeom prst="rect">
            <a:avLst/>
          </a:prstGeom>
          <a:noFill/>
          <a:ln w="9525">
            <a:noFill/>
            <a:miter lim="800000"/>
            <a:headEnd/>
            <a:tailEnd/>
          </a:ln>
        </p:spPr>
      </p:pic>
    </p:spTree>
    <p:extLst>
      <p:ext uri="{BB962C8B-B14F-4D97-AF65-F5344CB8AC3E}">
        <p14:creationId xmlns:p14="http://schemas.microsoft.com/office/powerpoint/2010/main" val="309855702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2" name="Picture 2" descr="Z:\Logos\icons\RES_6icons_web.jpg"/>
          <p:cNvPicPr>
            <a:picLocks noChangeAspect="1" noChangeArrowheads="1"/>
          </p:cNvPicPr>
          <p:nvPr userDrawn="1"/>
        </p:nvPicPr>
        <p:blipFill>
          <a:blip r:embed="rId2" cstate="print"/>
          <a:srcRect/>
          <a:stretch>
            <a:fillRect/>
          </a:stretch>
        </p:blipFill>
        <p:spPr bwMode="auto">
          <a:xfrm>
            <a:off x="748128" y="4244810"/>
            <a:ext cx="7656838" cy="1161669"/>
          </a:xfrm>
          <a:prstGeom prst="rect">
            <a:avLst/>
          </a:prstGeom>
          <a:noFill/>
          <a:effectLst>
            <a:reflection blurRad="6350" stA="50000" endA="300" endPos="55500" dist="50800" dir="5400000" sy="-100000" algn="bl" rotWithShape="0"/>
          </a:effectLst>
        </p:spPr>
      </p:pic>
      <p:sp>
        <p:nvSpPr>
          <p:cNvPr id="7" name="Rectangle 12"/>
          <p:cNvSpPr>
            <a:spLocks noGrp="1" noChangeArrowheads="1"/>
          </p:cNvSpPr>
          <p:nvPr>
            <p:ph type="sldNum" sz="quarter" idx="10"/>
          </p:nvPr>
        </p:nvSpPr>
        <p:spPr>
          <a:xfrm>
            <a:off x="7843838" y="6454775"/>
            <a:ext cx="938212" cy="306388"/>
          </a:xfrm>
          <a:prstGeom prst="rect">
            <a:avLst/>
          </a:prstGeom>
        </p:spPr>
        <p:txBody>
          <a:bodyPr/>
          <a:lstStyle>
            <a:lvl1pPr>
              <a:defRPr>
                <a:solidFill>
                  <a:schemeClr val="bg1"/>
                </a:solidFill>
              </a:defRPr>
            </a:lvl1pPr>
          </a:lstStyle>
          <a:p>
            <a:pPr fontAlgn="base">
              <a:spcBef>
                <a:spcPct val="0"/>
              </a:spcBef>
              <a:spcAft>
                <a:spcPct val="0"/>
              </a:spcAft>
              <a:defRPr/>
            </a:pPr>
            <a:fld id="{BA5324F8-EFEF-4C5F-811A-35CC7624FAAE}" type="slidenum">
              <a:rPr lang="en-US">
                <a:solidFill>
                  <a:srgbClr val="FFFFFF"/>
                </a:solidFill>
                <a:latin typeface="Arial" charset="0"/>
              </a:rPr>
              <a:pPr fontAlgn="base">
                <a:spcBef>
                  <a:spcPct val="0"/>
                </a:spcBef>
                <a:spcAft>
                  <a:spcPct val="0"/>
                </a:spcAft>
                <a:defRPr/>
              </a:pPr>
              <a:t>‹#›</a:t>
            </a:fld>
            <a:endParaRPr lang="en-US">
              <a:solidFill>
                <a:srgbClr val="FFFFFF"/>
              </a:solidFill>
              <a:latin typeface="Arial" charset="0"/>
            </a:endParaRPr>
          </a:p>
        </p:txBody>
      </p:sp>
      <p:pic>
        <p:nvPicPr>
          <p:cNvPr id="13" name="Picture 2" descr="Z:\Logos\RES logo folder\logo_300x600.jpg"/>
          <p:cNvPicPr>
            <a:picLocks noChangeAspect="1" noChangeArrowheads="1"/>
          </p:cNvPicPr>
          <p:nvPr userDrawn="1"/>
        </p:nvPicPr>
        <p:blipFill>
          <a:blip r:embed="rId3" cstate="screen"/>
          <a:srcRect/>
          <a:stretch>
            <a:fillRect/>
          </a:stretch>
        </p:blipFill>
        <p:spPr bwMode="auto">
          <a:xfrm>
            <a:off x="511856" y="880599"/>
            <a:ext cx="2687112" cy="1343556"/>
          </a:xfrm>
          <a:prstGeom prst="rect">
            <a:avLst/>
          </a:prstGeom>
          <a:noFill/>
        </p:spPr>
      </p:pic>
    </p:spTree>
    <p:extLst>
      <p:ext uri="{BB962C8B-B14F-4D97-AF65-F5344CB8AC3E}">
        <p14:creationId xmlns:p14="http://schemas.microsoft.com/office/powerpoint/2010/main" val="21527128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45536602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5527675" cy="323850"/>
          </a:xfrm>
        </p:spPr>
        <p:txBody>
          <a:bodyPr/>
          <a:lstStyle>
            <a:lvl1pPr>
              <a:defRPr sz="2000"/>
            </a:lvl1pPr>
          </a:lstStyle>
          <a:p>
            <a:r>
              <a:rPr lang="en-US" dirty="0" smtClean="0"/>
              <a:t>Click to edit Master title style</a:t>
            </a:r>
            <a:endParaRPr lang="en-GB" dirty="0"/>
          </a:p>
        </p:txBody>
      </p:sp>
    </p:spTree>
    <p:extLst>
      <p:ext uri="{BB962C8B-B14F-4D97-AF65-F5344CB8AC3E}">
        <p14:creationId xmlns:p14="http://schemas.microsoft.com/office/powerpoint/2010/main" val="34246794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5552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7420" y="795867"/>
            <a:ext cx="903657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321733" y="5139267"/>
            <a:ext cx="5486400" cy="1216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2741702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xfrm>
            <a:off x="7843838" y="6454775"/>
            <a:ext cx="938212" cy="306388"/>
          </a:xfrm>
          <a:prstGeom prst="rect">
            <a:avLst/>
          </a:prstGeom>
          <a:ln/>
        </p:spPr>
        <p:txBody>
          <a:bodyPr/>
          <a:lstStyle>
            <a:lvl1pPr>
              <a:defRPr/>
            </a:lvl1pPr>
          </a:lstStyle>
          <a:p>
            <a:pPr fontAlgn="base">
              <a:spcBef>
                <a:spcPct val="0"/>
              </a:spcBef>
              <a:spcAft>
                <a:spcPct val="0"/>
              </a:spcAft>
              <a:defRPr/>
            </a:pPr>
            <a:fld id="{716D086E-44DA-4C43-B922-063D4B92383C}" type="slidenum">
              <a:rPr lang="en-US">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pic>
        <p:nvPicPr>
          <p:cNvPr id="5" name="Picture 5" descr="Holding1"/>
          <p:cNvPicPr>
            <a:picLocks noChangeAspect="1" noChangeArrowheads="1"/>
          </p:cNvPicPr>
          <p:nvPr userDrawn="1"/>
        </p:nvPicPr>
        <p:blipFill>
          <a:blip r:embed="rId2" cstate="screen"/>
          <a:srcRect/>
          <a:stretch>
            <a:fillRect/>
          </a:stretch>
        </p:blipFill>
        <p:spPr bwMode="auto">
          <a:xfrm>
            <a:off x="0" y="0"/>
            <a:ext cx="9144000" cy="6859588"/>
          </a:xfrm>
          <a:prstGeom prst="rect">
            <a:avLst/>
          </a:prstGeom>
          <a:noFill/>
          <a:ln w="9525">
            <a:noFill/>
            <a:miter lim="800000"/>
            <a:headEnd/>
            <a:tailEnd/>
          </a:ln>
        </p:spPr>
      </p:pic>
    </p:spTree>
    <p:extLst>
      <p:ext uri="{BB962C8B-B14F-4D97-AF65-F5344CB8AC3E}">
        <p14:creationId xmlns:p14="http://schemas.microsoft.com/office/powerpoint/2010/main" val="58747849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F2E42BC-CC31-4CA8-BD49-D7D2765FE1FB}" type="datetimeFigureOut">
              <a:rPr lang="en-GB" smtClean="0"/>
              <a:t>12/06/2017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13923093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fontAlgn="base">
              <a:spcBef>
                <a:spcPct val="0"/>
              </a:spcBef>
              <a:spcAft>
                <a:spcPct val="0"/>
              </a:spcAft>
              <a:defRPr/>
            </a:pPr>
            <a:fld id="{4F492EBC-DEF2-4E61-B2FC-E4D9B636B3DB}" type="slidenum">
              <a:rPr lang="en-US" smtClean="0">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sp>
        <p:nvSpPr>
          <p:cNvPr id="4" name="Rectangle 3"/>
          <p:cNvSpPr/>
          <p:nvPr userDrawn="1"/>
        </p:nvSpPr>
        <p:spPr>
          <a:xfrm>
            <a:off x="0" y="0"/>
            <a:ext cx="9144000" cy="6858000"/>
          </a:xfrm>
          <a:prstGeom prst="rect">
            <a:avLst/>
          </a:prstGeom>
          <a:solidFill>
            <a:srgbClr val="768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5" name="Picture 2" descr="Z:\Logos\icons\RES_6icons.png"/>
          <p:cNvPicPr>
            <a:picLocks noChangeAspect="1" noChangeArrowheads="1"/>
          </p:cNvPicPr>
          <p:nvPr userDrawn="1"/>
        </p:nvPicPr>
        <p:blipFill>
          <a:blip r:embed="rId2" cstate="screen"/>
          <a:srcRect/>
          <a:stretch>
            <a:fillRect/>
          </a:stretch>
        </p:blipFill>
        <p:spPr bwMode="auto">
          <a:xfrm>
            <a:off x="0" y="1981201"/>
            <a:ext cx="5507590" cy="4038600"/>
          </a:xfrm>
          <a:prstGeom prst="rect">
            <a:avLst/>
          </a:prstGeom>
          <a:noFill/>
        </p:spPr>
      </p:pic>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9" name="TextBox 8"/>
          <p:cNvSpPr txBox="1"/>
          <p:nvPr userDrawn="1"/>
        </p:nvSpPr>
        <p:spPr>
          <a:xfrm>
            <a:off x="5655733" y="1411055"/>
            <a:ext cx="2385181"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WIND</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341851870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6" name="Picture 2" descr="Z:\Logos\icons\RES_6icons.png"/>
          <p:cNvPicPr>
            <a:picLocks noChangeAspect="1" noChangeArrowheads="1"/>
          </p:cNvPicPr>
          <p:nvPr userDrawn="1"/>
        </p:nvPicPr>
        <p:blipFill>
          <a:blip r:embed="rId2" cstate="screen"/>
          <a:srcRect/>
          <a:stretch>
            <a:fillRect/>
          </a:stretch>
        </p:blipFill>
        <p:spPr bwMode="auto">
          <a:xfrm>
            <a:off x="292819" y="2057386"/>
            <a:ext cx="4800600" cy="4051499"/>
          </a:xfrm>
          <a:prstGeom prst="rect">
            <a:avLst/>
          </a:prstGeom>
          <a:noFill/>
        </p:spPr>
      </p:pic>
      <p:cxnSp>
        <p:nvCxnSpPr>
          <p:cNvPr id="9" name="Straight Connector 8"/>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7" name="TextBox 6"/>
          <p:cNvSpPr txBox="1"/>
          <p:nvPr userDrawn="1"/>
        </p:nvSpPr>
        <p:spPr>
          <a:xfrm>
            <a:off x="5655733" y="1411055"/>
            <a:ext cx="2829005"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SOLAR</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72652252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78A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pic>
        <p:nvPicPr>
          <p:cNvPr id="883716" name="Picture 4" descr="Z:\Logos\icons\RES_6icons_RGB-01.png"/>
          <p:cNvPicPr>
            <a:picLocks noChangeAspect="1" noChangeArrowheads="1"/>
          </p:cNvPicPr>
          <p:nvPr userDrawn="1"/>
        </p:nvPicPr>
        <p:blipFill>
          <a:blip r:embed="rId2" cstate="screen"/>
          <a:srcRect/>
          <a:stretch>
            <a:fillRect/>
          </a:stretch>
        </p:blipFill>
        <p:spPr bwMode="auto">
          <a:xfrm>
            <a:off x="982135" y="1506348"/>
            <a:ext cx="3352800" cy="4948427"/>
          </a:xfrm>
          <a:prstGeom prst="rect">
            <a:avLst/>
          </a:prstGeom>
          <a:noFill/>
        </p:spPr>
      </p:pic>
      <p:sp>
        <p:nvSpPr>
          <p:cNvPr id="6" name="TextBox 5"/>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THERMAL</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57497260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fontAlgn="base">
              <a:spcBef>
                <a:spcPct val="0"/>
              </a:spcBef>
              <a:spcAft>
                <a:spcPct val="0"/>
              </a:spcAft>
              <a:defRPr/>
            </a:pPr>
            <a:fld id="{4F492EBC-DEF2-4E61-B2FC-E4D9B636B3DB}" type="slidenum">
              <a:rPr lang="en-US" smtClean="0">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sp>
        <p:nvSpPr>
          <p:cNvPr id="4" name="Rectangle 3"/>
          <p:cNvSpPr/>
          <p:nvPr userDrawn="1"/>
        </p:nvSpPr>
        <p:spPr>
          <a:xfrm>
            <a:off x="0" y="0"/>
            <a:ext cx="9144000" cy="6858000"/>
          </a:xfrm>
          <a:prstGeom prst="rect">
            <a:avLst/>
          </a:prstGeom>
          <a:solidFill>
            <a:srgbClr val="007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4738" name="Picture 2" descr="Z:\Logos\icons\RES_6icons_RGB-01.png"/>
          <p:cNvPicPr>
            <a:picLocks noChangeAspect="1" noChangeArrowheads="1"/>
          </p:cNvPicPr>
          <p:nvPr userDrawn="1"/>
        </p:nvPicPr>
        <p:blipFill>
          <a:blip r:embed="rId2" cstate="screen"/>
          <a:srcRect/>
          <a:stretch>
            <a:fillRect/>
          </a:stretch>
        </p:blipFill>
        <p:spPr bwMode="auto">
          <a:xfrm>
            <a:off x="764117" y="1697754"/>
            <a:ext cx="4394198" cy="4757022"/>
          </a:xfrm>
          <a:prstGeom prst="rect">
            <a:avLst/>
          </a:prstGeom>
          <a:noFill/>
        </p:spPr>
      </p:pic>
      <p:cxnSp>
        <p:nvCxnSpPr>
          <p:cNvPr id="6" name="Straight Connector 5"/>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MARINE</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11573643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6A7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6" name="TextBox 5"/>
          <p:cNvSpPr txBox="1"/>
          <p:nvPr userDrawn="1"/>
        </p:nvSpPr>
        <p:spPr>
          <a:xfrm>
            <a:off x="4601030" y="1411055"/>
            <a:ext cx="450782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INFRASTRUCTURE</a:t>
            </a:r>
            <a:endParaRPr lang="en-GB" sz="3600" b="1" dirty="0">
              <a:solidFill>
                <a:srgbClr val="FFFFFF"/>
              </a:solidFill>
              <a:latin typeface="Arial" pitchFamily="34" charset="0"/>
              <a:cs typeface="Arial" pitchFamily="34" charset="0"/>
            </a:endParaRPr>
          </a:p>
        </p:txBody>
      </p:sp>
      <p:pic>
        <p:nvPicPr>
          <p:cNvPr id="1028" name="Picture 4" descr="Z:\Logos\icons\transmissionIcon2-01.png"/>
          <p:cNvPicPr>
            <a:picLocks noChangeAspect="1" noChangeArrowheads="1"/>
          </p:cNvPicPr>
          <p:nvPr userDrawn="1"/>
        </p:nvPicPr>
        <p:blipFill>
          <a:blip r:embed="rId2" cstate="print"/>
          <a:srcRect l="23780" t="31868" r="24805" b="12097"/>
          <a:stretch>
            <a:fillRect/>
          </a:stretch>
        </p:blipFill>
        <p:spPr bwMode="auto">
          <a:xfrm>
            <a:off x="275572" y="2191916"/>
            <a:ext cx="4033381" cy="4395770"/>
          </a:xfrm>
          <a:prstGeom prst="rect">
            <a:avLst/>
          </a:prstGeom>
          <a:noFill/>
        </p:spPr>
      </p:pic>
      <p:cxnSp>
        <p:nvCxnSpPr>
          <p:cNvPr id="7" name="Straight Connector 6"/>
          <p:cNvCxnSpPr/>
          <p:nvPr userDrawn="1"/>
        </p:nvCxnSpPr>
        <p:spPr>
          <a:xfrm>
            <a:off x="4601030" y="2057386"/>
            <a:ext cx="454297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050589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fontAlgn="base">
              <a:spcBef>
                <a:spcPct val="0"/>
              </a:spcBef>
              <a:spcAft>
                <a:spcPct val="0"/>
              </a:spcAft>
              <a:defRPr/>
            </a:pPr>
            <a:fld id="{4F492EBC-DEF2-4E61-B2FC-E4D9B636B3DB}" type="slidenum">
              <a:rPr lang="en-US" smtClean="0">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sp>
        <p:nvSpPr>
          <p:cNvPr id="4" name="Rectangle 3"/>
          <p:cNvSpPr/>
          <p:nvPr userDrawn="1"/>
        </p:nvSpPr>
        <p:spPr>
          <a:xfrm>
            <a:off x="0" y="0"/>
            <a:ext cx="9144000" cy="6858000"/>
          </a:xfrm>
          <a:prstGeom prst="rect">
            <a:avLst/>
          </a:prstGeom>
          <a:solidFill>
            <a:srgbClr val="F37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6786" name="Picture 2" descr="Z:\Logos\icons\RES_6icons_RGB-01.png"/>
          <p:cNvPicPr>
            <a:picLocks noChangeAspect="1" noChangeArrowheads="1"/>
          </p:cNvPicPr>
          <p:nvPr userDrawn="1"/>
        </p:nvPicPr>
        <p:blipFill>
          <a:blip r:embed="rId2" cstate="screen"/>
          <a:srcRect/>
          <a:stretch>
            <a:fillRect/>
          </a:stretch>
        </p:blipFill>
        <p:spPr bwMode="auto">
          <a:xfrm>
            <a:off x="152400" y="3048000"/>
            <a:ext cx="5279596" cy="3508376"/>
          </a:xfrm>
          <a:prstGeom prst="rect">
            <a:avLst/>
          </a:prstGeom>
          <a:noFill/>
        </p:spPr>
      </p:pic>
      <p:cxnSp>
        <p:nvCxnSpPr>
          <p:cNvPr id="7" name="Straight Connector 6"/>
          <p:cNvCxnSpPr/>
          <p:nvPr userDrawn="1"/>
        </p:nvCxnSpPr>
        <p:spPr>
          <a:xfrm>
            <a:off x="4470400" y="2057386"/>
            <a:ext cx="467360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4470400" y="1411055"/>
            <a:ext cx="463845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ENERGY SERVICES</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7130659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47303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19700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6680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82654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F2E42BC-CC31-4CA8-BD49-D7D2765FE1FB}" type="datetimeFigureOut">
              <a:rPr lang="en-GB" smtClean="0"/>
              <a:t>12/06/2017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7756532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18211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6332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707253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086848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633157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901264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813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F2E42BC-CC31-4CA8-BD49-D7D2765FE1FB}" type="datetimeFigureOut">
              <a:rPr lang="en-GB" smtClean="0"/>
              <a:t>12/06/2017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632767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E42BC-CC31-4CA8-BD49-D7D2765FE1FB}" type="datetimeFigureOut">
              <a:rPr lang="en-GB" smtClean="0"/>
              <a:t>12/06/2017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248824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t>12/06/2017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652353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t>12/06/2017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90992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5.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E42BC-CC31-4CA8-BD49-D7D2765FE1FB}" type="datetimeFigureOut">
              <a:rPr lang="en-GB" smtClean="0"/>
              <a:t>12/06/2017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8505F-AAA9-4962-B6C4-A5BC5A34AA1E}" type="slidenum">
              <a:rPr lang="en-GB" smtClean="0"/>
              <a:t>‹#›</a:t>
            </a:fld>
            <a:endParaRPr lang="en-GB"/>
          </a:p>
        </p:txBody>
      </p:sp>
    </p:spTree>
    <p:extLst>
      <p:ext uri="{BB962C8B-B14F-4D97-AF65-F5344CB8AC3E}">
        <p14:creationId xmlns:p14="http://schemas.microsoft.com/office/powerpoint/2010/main" val="285295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4" name="Rectangle 12"/>
          <p:cNvSpPr>
            <a:spLocks noChangeArrowheads="1"/>
          </p:cNvSpPr>
          <p:nvPr/>
        </p:nvSpPr>
        <p:spPr bwMode="auto">
          <a:xfrm>
            <a:off x="0" y="982663"/>
            <a:ext cx="8686800" cy="5332412"/>
          </a:xfrm>
          <a:prstGeom prst="rect">
            <a:avLst/>
          </a:prstGeom>
          <a:solidFill>
            <a:srgbClr val="E2D1A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GB" altLang="en-US" smtClean="0">
              <a:solidFill>
                <a:srgbClr val="000000"/>
              </a:solidFill>
            </a:endParaRPr>
          </a:p>
        </p:txBody>
      </p:sp>
      <p:sp>
        <p:nvSpPr>
          <p:cNvPr id="49155" name="Rectangle 3"/>
          <p:cNvSpPr>
            <a:spLocks noGrp="1" noChangeArrowheads="1"/>
          </p:cNvSpPr>
          <p:nvPr>
            <p:ph type="body" idx="1"/>
          </p:nvPr>
        </p:nvSpPr>
        <p:spPr bwMode="auto">
          <a:xfrm>
            <a:off x="285750" y="1435100"/>
            <a:ext cx="8078788"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9156" name="Rectangle 9"/>
          <p:cNvSpPr>
            <a:spLocks noChangeArrowheads="1"/>
          </p:cNvSpPr>
          <p:nvPr/>
        </p:nvSpPr>
        <p:spPr bwMode="auto">
          <a:xfrm>
            <a:off x="0" y="688975"/>
            <a:ext cx="7556500" cy="404813"/>
          </a:xfrm>
          <a:prstGeom prst="rect">
            <a:avLst/>
          </a:prstGeom>
          <a:solidFill>
            <a:srgbClr val="F374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400" smtClean="0">
              <a:solidFill>
                <a:srgbClr val="FFFFFF"/>
              </a:solidFill>
              <a:latin typeface="Trebuchet MS" pitchFamily="34" charset="0"/>
            </a:endParaRPr>
          </a:p>
        </p:txBody>
      </p:sp>
      <p:sp>
        <p:nvSpPr>
          <p:cNvPr id="49157" name="Rectangle 2"/>
          <p:cNvSpPr>
            <a:spLocks noGrp="1" noChangeArrowheads="1"/>
          </p:cNvSpPr>
          <p:nvPr>
            <p:ph type="title"/>
          </p:nvPr>
        </p:nvSpPr>
        <p:spPr bwMode="auto">
          <a:xfrm>
            <a:off x="285750" y="730250"/>
            <a:ext cx="5527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33" name="Rectangle 13"/>
          <p:cNvSpPr>
            <a:spLocks noGrp="1" noChangeArrowheads="1"/>
          </p:cNvSpPr>
          <p:nvPr>
            <p:ph type="sldNum" sz="quarter" idx="4"/>
          </p:nvPr>
        </p:nvSpPr>
        <p:spPr bwMode="auto">
          <a:xfrm>
            <a:off x="7843838" y="6454775"/>
            <a:ext cx="938212" cy="3063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solidFill>
                  <a:srgbClr val="000000"/>
                </a:solidFill>
                <a:latin typeface="Arial" pitchFamily="34" charset="0"/>
                <a:cs typeface="Arial" charset="0"/>
              </a:defRPr>
            </a:lvl1pPr>
          </a:lstStyle>
          <a:p>
            <a:pPr fontAlgn="base">
              <a:spcBef>
                <a:spcPct val="0"/>
              </a:spcBef>
              <a:spcAft>
                <a:spcPct val="0"/>
              </a:spcAft>
              <a:defRPr/>
            </a:pPr>
            <a:fld id="{A28DB044-6603-41D9-A18C-F8728FE8EF99}" type="slidenum">
              <a:rPr lang="en-US"/>
              <a:pPr fontAlgn="base">
                <a:spcBef>
                  <a:spcPct val="0"/>
                </a:spcBef>
                <a:spcAft>
                  <a:spcPct val="0"/>
                </a:spcAft>
                <a:defRPr/>
              </a:pPr>
              <a:t>‹#›</a:t>
            </a:fld>
            <a:endParaRPr lang="en-US"/>
          </a:p>
        </p:txBody>
      </p:sp>
      <p:pic>
        <p:nvPicPr>
          <p:cNvPr id="49159" name="Picture 3" descr="Holding1"/>
          <p:cNvPicPr>
            <a:picLocks noChangeAspect="1" noChangeArrowheads="1"/>
          </p:cNvPicPr>
          <p:nvPr/>
        </p:nvPicPr>
        <p:blipFill>
          <a:blip r:embed="rId13">
            <a:extLst>
              <a:ext uri="{28A0092B-C50C-407E-A947-70E740481C1C}">
                <a14:useLocalDpi xmlns:a14="http://schemas.microsoft.com/office/drawing/2010/main" val="0"/>
              </a:ext>
            </a:extLst>
          </a:blip>
          <a:srcRect l="13177" t="21870" r="12239" b="30873"/>
          <a:stretch>
            <a:fillRect/>
          </a:stretch>
        </p:blipFill>
        <p:spPr bwMode="auto">
          <a:xfrm>
            <a:off x="7839075" y="282575"/>
            <a:ext cx="889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4449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14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85750" y="1134476"/>
            <a:ext cx="8078788" cy="4613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9" name="Rectangle 9"/>
          <p:cNvSpPr>
            <a:spLocks noChangeArrowheads="1"/>
          </p:cNvSpPr>
          <p:nvPr/>
        </p:nvSpPr>
        <p:spPr bwMode="auto">
          <a:xfrm>
            <a:off x="1" y="393173"/>
            <a:ext cx="7416799" cy="404813"/>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2053" name="Rectangle 2"/>
          <p:cNvSpPr>
            <a:spLocks noGrp="1" noChangeArrowheads="1"/>
          </p:cNvSpPr>
          <p:nvPr>
            <p:ph type="title"/>
          </p:nvPr>
        </p:nvSpPr>
        <p:spPr bwMode="auto">
          <a:xfrm>
            <a:off x="285750" y="429626"/>
            <a:ext cx="5527675" cy="323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66722" name="Picture 2" descr="Z:\Logos\RES logo folder\RES_logo_transparent.png"/>
          <p:cNvPicPr>
            <a:picLocks noChangeAspect="1" noChangeArrowheads="1"/>
          </p:cNvPicPr>
          <p:nvPr userDrawn="1"/>
        </p:nvPicPr>
        <p:blipFill>
          <a:blip r:embed="rId13" cstate="screen"/>
          <a:srcRect/>
          <a:stretch>
            <a:fillRect/>
          </a:stretch>
        </p:blipFill>
        <p:spPr bwMode="auto">
          <a:xfrm>
            <a:off x="7940518" y="384207"/>
            <a:ext cx="687821" cy="336127"/>
          </a:xfrm>
          <a:prstGeom prst="rect">
            <a:avLst/>
          </a:prstGeom>
          <a:noFill/>
        </p:spPr>
      </p:pic>
      <p:sp>
        <p:nvSpPr>
          <p:cNvPr id="11" name="Rectangle 9"/>
          <p:cNvSpPr>
            <a:spLocks noChangeArrowheads="1"/>
          </p:cNvSpPr>
          <p:nvPr userDrawn="1"/>
        </p:nvSpPr>
        <p:spPr bwMode="auto">
          <a:xfrm rot="16200000" flipV="1">
            <a:off x="-3010127" y="3740373"/>
            <a:ext cx="6127753" cy="107506"/>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7"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pPr fontAlgn="base">
              <a:spcBef>
                <a:spcPct val="0"/>
              </a:spcBef>
              <a:spcAft>
                <a:spcPct val="0"/>
              </a:spcAft>
            </a:pPr>
            <a:endParaRPr lang="en-GB">
              <a:solidFill>
                <a:srgbClr val="969696">
                  <a:lumMod val="60000"/>
                  <a:lumOff val="40000"/>
                </a:srgbClr>
              </a:solidFill>
              <a:latin typeface="Arial" charset="0"/>
            </a:endParaRPr>
          </a:p>
        </p:txBody>
      </p:sp>
      <p:sp>
        <p:nvSpPr>
          <p:cNvPr id="8"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pPr fontAlgn="base">
              <a:spcBef>
                <a:spcPct val="0"/>
              </a:spcBef>
              <a:spcAft>
                <a:spcPct val="0"/>
              </a:spcAft>
            </a:pPr>
            <a:endParaRPr lang="en-GB">
              <a:solidFill>
                <a:srgbClr val="969696">
                  <a:lumMod val="60000"/>
                  <a:lumOff val="40000"/>
                </a:srgbClr>
              </a:solidFill>
              <a:latin typeface="Arial" charset="0"/>
            </a:endParaRPr>
          </a:p>
        </p:txBody>
      </p:sp>
      <p:sp>
        <p:nvSpPr>
          <p:cNvPr id="9"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pPr fontAlgn="base">
              <a:spcBef>
                <a:spcPct val="0"/>
              </a:spcBef>
              <a:spcAft>
                <a:spcPct val="0"/>
              </a:spcAft>
            </a:pPr>
            <a:fld id="{115EFD02-6CCC-46C7-B9FA-587A28970004}" type="slidenum">
              <a:rPr lang="en-GB" smtClean="0">
                <a:solidFill>
                  <a:srgbClr val="969696">
                    <a:lumMod val="60000"/>
                    <a:lumOff val="40000"/>
                  </a:srgbClr>
                </a:solidFill>
                <a:latin typeface="Arial" charset="0"/>
              </a:rPr>
              <a:pPr fontAlgn="base">
                <a:spcBef>
                  <a:spcPct val="0"/>
                </a:spcBef>
                <a:spcAft>
                  <a:spcPct val="0"/>
                </a:spcAft>
              </a:pPr>
              <a:t>‹#›</a:t>
            </a:fld>
            <a:endParaRPr lang="en-GB">
              <a:solidFill>
                <a:srgbClr val="969696">
                  <a:lumMod val="60000"/>
                  <a:lumOff val="40000"/>
                </a:srgbClr>
              </a:solidFill>
              <a:latin typeface="Arial" charset="0"/>
            </a:endParaRPr>
          </a:p>
        </p:txBody>
      </p:sp>
    </p:spTree>
    <p:extLst>
      <p:ext uri="{BB962C8B-B14F-4D97-AF65-F5344CB8AC3E}">
        <p14:creationId xmlns:p14="http://schemas.microsoft.com/office/powerpoint/2010/main" val="2238940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iming>
    <p:tnLst>
      <p:par>
        <p:cTn id="1" dur="indefinite" restart="never" nodeType="tmRoot"/>
      </p:par>
    </p:tnLst>
  </p:timing>
  <p:hf sldNum="0" hdr="0" ftr="0" dt="0"/>
  <p:txStyles>
    <p:titleStyle>
      <a:lvl1pPr algn="l" rtl="0" eaLnBrk="0" fontAlgn="base" hangingPunct="0">
        <a:spcBef>
          <a:spcPct val="0"/>
        </a:spcBef>
        <a:spcAft>
          <a:spcPct val="0"/>
        </a:spcAft>
        <a:defRPr sz="20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85750" y="1134476"/>
            <a:ext cx="8078788" cy="4613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9" name="Rectangle 9"/>
          <p:cNvSpPr>
            <a:spLocks noChangeArrowheads="1"/>
          </p:cNvSpPr>
          <p:nvPr/>
        </p:nvSpPr>
        <p:spPr bwMode="auto">
          <a:xfrm>
            <a:off x="1" y="393173"/>
            <a:ext cx="7416799" cy="404813"/>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2053" name="Rectangle 2"/>
          <p:cNvSpPr>
            <a:spLocks noGrp="1" noChangeArrowheads="1"/>
          </p:cNvSpPr>
          <p:nvPr>
            <p:ph type="title"/>
          </p:nvPr>
        </p:nvSpPr>
        <p:spPr bwMode="auto">
          <a:xfrm>
            <a:off x="285750" y="429626"/>
            <a:ext cx="5527675" cy="323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66722" name="Picture 2" descr="Z:\Logos\RES logo folder\RES_logo_transparent.png"/>
          <p:cNvPicPr>
            <a:picLocks noChangeAspect="1" noChangeArrowheads="1"/>
          </p:cNvPicPr>
          <p:nvPr userDrawn="1"/>
        </p:nvPicPr>
        <p:blipFill>
          <a:blip r:embed="rId14" cstate="screen"/>
          <a:srcRect/>
          <a:stretch>
            <a:fillRect/>
          </a:stretch>
        </p:blipFill>
        <p:spPr bwMode="auto">
          <a:xfrm>
            <a:off x="7940518" y="384207"/>
            <a:ext cx="687821" cy="336127"/>
          </a:xfrm>
          <a:prstGeom prst="rect">
            <a:avLst/>
          </a:prstGeom>
          <a:noFill/>
        </p:spPr>
      </p:pic>
      <p:sp>
        <p:nvSpPr>
          <p:cNvPr id="11" name="Rectangle 9"/>
          <p:cNvSpPr>
            <a:spLocks noChangeArrowheads="1"/>
          </p:cNvSpPr>
          <p:nvPr userDrawn="1"/>
        </p:nvSpPr>
        <p:spPr bwMode="auto">
          <a:xfrm rot="16200000" flipV="1">
            <a:off x="-3010127" y="3740373"/>
            <a:ext cx="6127753" cy="107506"/>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Tree>
    <p:extLst>
      <p:ext uri="{BB962C8B-B14F-4D97-AF65-F5344CB8AC3E}">
        <p14:creationId xmlns:p14="http://schemas.microsoft.com/office/powerpoint/2010/main" val="982629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0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E42BC-CC31-4CA8-BD49-D7D2765FE1FB}" type="datetimeFigureOut">
              <a:rPr lang="en-GB" smtClean="0">
                <a:solidFill>
                  <a:prstClr val="black">
                    <a:tint val="75000"/>
                  </a:prstClr>
                </a:solidFill>
              </a:rPr>
              <a:pPr/>
              <a:t>12/06/2017</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5173334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pcwg.or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pcwg.pr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247422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endParaRPr lang="en-GB" altLang="en-US" sz="3200" b="1" dirty="0" smtClean="0">
              <a:solidFill>
                <a:srgbClr val="00B0F0"/>
              </a:solidFill>
            </a:endParaRPr>
          </a:p>
          <a:p>
            <a:pPr algn="ctr"/>
            <a:r>
              <a:rPr lang="en-GB" altLang="en-US" sz="3200" b="1" dirty="0" smtClean="0">
                <a:solidFill>
                  <a:srgbClr val="00B0F0"/>
                </a:solidFill>
              </a:rPr>
              <a:t>PCWG-Share-02 </a:t>
            </a:r>
            <a:r>
              <a:rPr lang="en-GB" altLang="en-US" sz="3200" b="1" dirty="0" smtClean="0">
                <a:solidFill>
                  <a:srgbClr val="FF0000"/>
                </a:solidFill>
              </a:rPr>
              <a:t>Provisional</a:t>
            </a:r>
            <a:r>
              <a:rPr lang="en-GB" altLang="en-US" sz="3200" b="1" dirty="0" smtClean="0">
                <a:solidFill>
                  <a:srgbClr val="00B0F0"/>
                </a:solidFill>
              </a:rPr>
              <a:t> Results</a:t>
            </a:r>
            <a:endParaRPr lang="en-GB" altLang="en-US" sz="3200" b="1" dirty="0" smtClean="0">
              <a:solidFill>
                <a:srgbClr val="00B0F0"/>
              </a:solidFill>
            </a:endParaRPr>
          </a:p>
          <a:p>
            <a:pPr algn="ctr"/>
            <a:r>
              <a:rPr lang="en-GB" altLang="en-US" sz="3200" b="1" dirty="0" smtClean="0">
                <a:solidFill>
                  <a:srgbClr val="00B0F0"/>
                </a:solidFill>
              </a:rPr>
              <a:t> </a:t>
            </a:r>
            <a:endParaRPr lang="en-GB" altLang="en-US" sz="3200" b="1" dirty="0">
              <a:solidFill>
                <a:srgbClr val="00B0F0"/>
              </a:solidFill>
            </a:endParaRPr>
          </a:p>
          <a:p>
            <a:pPr algn="ctr"/>
            <a:r>
              <a:rPr lang="en-GB" altLang="en-US" sz="3200" b="1" dirty="0" smtClean="0">
                <a:solidFill>
                  <a:srgbClr val="00B0F0"/>
                </a:solidFill>
              </a:rPr>
              <a:t>PCWG Meeting Copenhagen</a:t>
            </a:r>
          </a:p>
          <a:p>
            <a:pPr algn="ctr"/>
            <a:endParaRPr lang="en-GB" altLang="en-US" sz="2400" b="1" dirty="0" smtClean="0">
              <a:solidFill>
                <a:srgbClr val="00B0F0"/>
              </a:solidFill>
            </a:endParaRPr>
          </a:p>
          <a:p>
            <a:pPr algn="ctr"/>
            <a:r>
              <a:rPr lang="en-GB" altLang="en-US" sz="2400" b="1" dirty="0" smtClean="0">
                <a:solidFill>
                  <a:srgbClr val="00B0F0"/>
                </a:solidFill>
              </a:rPr>
              <a:t>Peter Stuart (RES) &amp; Jason Fields (NREL)</a:t>
            </a:r>
            <a:endParaRPr lang="en-GB" altLang="en-US" sz="3200" b="1" dirty="0">
              <a:solidFill>
                <a:srgbClr val="00B0F0"/>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109" y="4941168"/>
            <a:ext cx="2160240" cy="183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913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PCWG-Share-02: </a:t>
            </a:r>
            <a:r>
              <a:rPr lang="en-GB" altLang="en-US" sz="3000" b="1" dirty="0" smtClean="0">
                <a:solidFill>
                  <a:srgbClr val="00B0F0"/>
                </a:solidFill>
              </a:rPr>
              <a:t>Submissions by Country</a:t>
            </a:r>
            <a:endParaRPr lang="en-GB" altLang="en-US" sz="3000" b="1" dirty="0">
              <a:solidFill>
                <a:srgbClr val="00B0F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 y="908720"/>
            <a:ext cx="8705850"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588224" y="4931876"/>
            <a:ext cx="576064" cy="369332"/>
          </a:xfrm>
          <a:prstGeom prst="rect">
            <a:avLst/>
          </a:prstGeom>
          <a:noFill/>
          <a:ln w="25400">
            <a:solidFill>
              <a:srgbClr val="FF0000"/>
            </a:solidFill>
          </a:ln>
        </p:spPr>
        <p:txBody>
          <a:bodyPr wrap="square" rtlCol="0">
            <a:spAutoFit/>
          </a:bodyPr>
          <a:lstStyle/>
          <a:p>
            <a:endParaRPr lang="en-GB" dirty="0"/>
          </a:p>
        </p:txBody>
      </p:sp>
      <p:sp>
        <p:nvSpPr>
          <p:cNvPr id="13" name="TextBox 12"/>
          <p:cNvSpPr txBox="1"/>
          <p:nvPr/>
        </p:nvSpPr>
        <p:spPr>
          <a:xfrm>
            <a:off x="7338868" y="4793375"/>
            <a:ext cx="1508101" cy="646331"/>
          </a:xfrm>
          <a:prstGeom prst="rect">
            <a:avLst/>
          </a:prstGeom>
          <a:noFill/>
        </p:spPr>
        <p:txBody>
          <a:bodyPr wrap="square" rtlCol="0">
            <a:spAutoFit/>
          </a:bodyPr>
          <a:lstStyle/>
          <a:p>
            <a:pPr algn="ctr"/>
            <a:r>
              <a:rPr lang="en-GB" b="1" dirty="0" smtClean="0">
                <a:solidFill>
                  <a:srgbClr val="FF0000"/>
                </a:solidFill>
              </a:rPr>
              <a:t>Meta data not specified</a:t>
            </a:r>
            <a:endParaRPr lang="en-GB" b="1" dirty="0">
              <a:solidFill>
                <a:srgbClr val="FF0000"/>
              </a:solidFill>
            </a:endParaRPr>
          </a:p>
        </p:txBody>
      </p:sp>
    </p:spTree>
    <p:extLst>
      <p:ext uri="{BB962C8B-B14F-4D97-AF65-F5344CB8AC3E}">
        <p14:creationId xmlns:p14="http://schemas.microsoft.com/office/powerpoint/2010/main" val="39823866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PCWG-Share-02: </a:t>
            </a:r>
            <a:r>
              <a:rPr lang="en-GB" altLang="en-US" sz="3000" b="1" dirty="0" smtClean="0">
                <a:solidFill>
                  <a:srgbClr val="00B0F0"/>
                </a:solidFill>
              </a:rPr>
              <a:t>Turbine Size vs Measurement Year</a:t>
            </a:r>
            <a:endParaRPr lang="en-GB" altLang="en-US" sz="3000" b="1" dirty="0">
              <a:solidFill>
                <a:srgbClr val="00B0F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980728"/>
            <a:ext cx="8543925"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97682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PCWG-Share-02: </a:t>
            </a:r>
            <a:r>
              <a:rPr lang="en-GB" altLang="en-US" sz="3000" b="1" dirty="0" smtClean="0">
                <a:solidFill>
                  <a:srgbClr val="00B0F0"/>
                </a:solidFill>
              </a:rPr>
              <a:t>Baseline Error, Inner vs Outer Range</a:t>
            </a:r>
            <a:endParaRPr lang="en-GB" altLang="en-US" sz="3000" b="1" dirty="0">
              <a:solidFill>
                <a:srgbClr val="00B0F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3" y="1022945"/>
            <a:ext cx="8591550"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4386064" y="1022945"/>
            <a:ext cx="1266056" cy="144016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699779"/>
            <a:ext cx="3312368" cy="646331"/>
          </a:xfrm>
          <a:prstGeom prst="rect">
            <a:avLst/>
          </a:prstGeom>
          <a:noFill/>
        </p:spPr>
        <p:txBody>
          <a:bodyPr wrap="square" rtlCol="0">
            <a:spAutoFit/>
          </a:bodyPr>
          <a:lstStyle/>
          <a:p>
            <a:r>
              <a:rPr lang="en-GB" b="1" dirty="0" smtClean="0">
                <a:solidFill>
                  <a:srgbClr val="FF0000"/>
                </a:solidFill>
              </a:rPr>
              <a:t>Inner Range baseline errors are all close to zero (self-consistent)</a:t>
            </a:r>
            <a:endParaRPr lang="en-GB" b="1" dirty="0">
              <a:solidFill>
                <a:srgbClr val="FF0000"/>
              </a:solidFill>
            </a:endParaRPr>
          </a:p>
        </p:txBody>
      </p:sp>
      <p:cxnSp>
        <p:nvCxnSpPr>
          <p:cNvPr id="11" name="Straight Arrow Connector 10"/>
          <p:cNvCxnSpPr/>
          <p:nvPr/>
        </p:nvCxnSpPr>
        <p:spPr>
          <a:xfrm flipH="1">
            <a:off x="2843808" y="4653136"/>
            <a:ext cx="4608512" cy="0"/>
          </a:xfrm>
          <a:prstGeom prst="straightConnector1">
            <a:avLst/>
          </a:prstGeom>
          <a:ln w="254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86064" y="3212976"/>
            <a:ext cx="3173760" cy="923330"/>
          </a:xfrm>
          <a:prstGeom prst="rect">
            <a:avLst/>
          </a:prstGeom>
          <a:noFill/>
        </p:spPr>
        <p:txBody>
          <a:bodyPr wrap="square" rtlCol="0">
            <a:spAutoFit/>
          </a:bodyPr>
          <a:lstStyle/>
          <a:p>
            <a:pPr algn="ctr"/>
            <a:r>
              <a:rPr lang="en-GB" b="1" dirty="0" smtClean="0">
                <a:solidFill>
                  <a:srgbClr val="FF0000"/>
                </a:solidFill>
              </a:rPr>
              <a:t>Spread of Outer Range Results representative of Outer Range Modelling Uncertainty.</a:t>
            </a:r>
            <a:endParaRPr lang="en-GB" b="1" dirty="0">
              <a:solidFill>
                <a:srgbClr val="FF0000"/>
              </a:solidFill>
            </a:endParaRPr>
          </a:p>
        </p:txBody>
      </p:sp>
    </p:spTree>
    <p:extLst>
      <p:ext uri="{BB962C8B-B14F-4D97-AF65-F5344CB8AC3E}">
        <p14:creationId xmlns:p14="http://schemas.microsoft.com/office/powerpoint/2010/main" val="474100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247422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endParaRPr lang="en-GB" altLang="en-US" sz="3200" b="1" dirty="0" smtClean="0">
              <a:solidFill>
                <a:srgbClr val="00B0F0"/>
              </a:solidFill>
            </a:endParaRPr>
          </a:p>
          <a:p>
            <a:pPr algn="ctr"/>
            <a:r>
              <a:rPr lang="en-GB" altLang="en-US" sz="5200" b="1" dirty="0" smtClean="0">
                <a:solidFill>
                  <a:srgbClr val="00B0F0"/>
                </a:solidFill>
              </a:rPr>
              <a:t>PCWG-Share-02 </a:t>
            </a:r>
            <a:endParaRPr lang="en-GB" altLang="en-US" sz="5200" b="1" dirty="0" smtClean="0">
              <a:solidFill>
                <a:srgbClr val="00B0F0"/>
              </a:solidFill>
            </a:endParaRPr>
          </a:p>
          <a:p>
            <a:pPr algn="ctr"/>
            <a:r>
              <a:rPr lang="en-GB" altLang="en-US" sz="5200" b="1" dirty="0" smtClean="0">
                <a:solidFill>
                  <a:srgbClr val="FF0000"/>
                </a:solidFill>
              </a:rPr>
              <a:t>Provisional</a:t>
            </a:r>
            <a:r>
              <a:rPr lang="en-GB" altLang="en-US" sz="5200" b="1" dirty="0" smtClean="0">
                <a:solidFill>
                  <a:srgbClr val="00B0F0"/>
                </a:solidFill>
              </a:rPr>
              <a:t> </a:t>
            </a:r>
            <a:r>
              <a:rPr lang="en-GB" altLang="en-US" sz="5200" b="1" dirty="0" smtClean="0">
                <a:solidFill>
                  <a:srgbClr val="00B0F0"/>
                </a:solidFill>
              </a:rPr>
              <a:t>RESULTS</a:t>
            </a:r>
            <a:endParaRPr lang="en-GB" altLang="en-US" sz="5200" b="1" dirty="0" smtClean="0">
              <a:solidFill>
                <a:srgbClr val="00B0F0"/>
              </a:solidFill>
            </a:endParaRPr>
          </a:p>
          <a:p>
            <a:pPr algn="ctr"/>
            <a:r>
              <a:rPr lang="en-GB" altLang="en-US" sz="3200" b="1" dirty="0" smtClean="0">
                <a:solidFill>
                  <a:srgbClr val="00B0F0"/>
                </a:solidFill>
              </a:rPr>
              <a:t> </a:t>
            </a:r>
            <a:endParaRPr lang="en-GB" altLang="en-US" sz="3200" b="1" dirty="0">
              <a:solidFill>
                <a:srgbClr val="00B0F0"/>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109" y="4941168"/>
            <a:ext cx="2160240" cy="183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42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Baseline Errors by Wind Speed</a:t>
            </a:r>
            <a:endParaRPr lang="en-GB" altLang="en-US" sz="2400" b="1" dirty="0">
              <a:solidFill>
                <a:srgbClr val="00B0F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512"/>
            <a:ext cx="7922596" cy="60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239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err="1" smtClean="0">
                <a:solidFill>
                  <a:srgbClr val="00B0F0"/>
                </a:solidFill>
              </a:rPr>
              <a:t>Turb</a:t>
            </a:r>
            <a:r>
              <a:rPr lang="en-GB" altLang="en-US" sz="2400" b="1" dirty="0" smtClean="0">
                <a:solidFill>
                  <a:srgbClr val="00B0F0"/>
                </a:solidFill>
              </a:rPr>
              <a:t> Errors by Wind Speed</a:t>
            </a:r>
            <a:endParaRPr lang="en-GB" altLang="en-US" sz="2400" b="1" dirty="0">
              <a:solidFill>
                <a:srgbClr val="00B0F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000"/>
            <a:ext cx="7632848" cy="586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69875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2D PDM Errors by Wind Speed</a:t>
            </a:r>
            <a:endParaRPr lang="en-GB" altLang="en-US" sz="2400" b="1" dirty="0">
              <a:solidFill>
                <a:srgbClr val="00B0F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000"/>
            <a:ext cx="7704856" cy="578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flipV="1">
            <a:off x="2267744" y="4221088"/>
            <a:ext cx="792088" cy="468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131840" y="4365974"/>
            <a:ext cx="4824536" cy="923330"/>
          </a:xfrm>
          <a:prstGeom prst="rect">
            <a:avLst/>
          </a:prstGeom>
          <a:noFill/>
        </p:spPr>
        <p:txBody>
          <a:bodyPr wrap="square" rtlCol="0">
            <a:spAutoFit/>
          </a:bodyPr>
          <a:lstStyle/>
          <a:p>
            <a:r>
              <a:rPr lang="en-GB" b="1" dirty="0" smtClean="0">
                <a:solidFill>
                  <a:srgbClr val="FF0000"/>
                </a:solidFill>
              </a:rPr>
              <a:t>Over correction at power curve ankle and knee. Most likely due to poorly specified input 2D matrix (needs revisiting in PCWG-Share-2)</a:t>
            </a:r>
            <a:endParaRPr lang="en-GB" b="1" dirty="0">
              <a:solidFill>
                <a:srgbClr val="FF0000"/>
              </a:solidFill>
            </a:endParaRPr>
          </a:p>
        </p:txBody>
      </p:sp>
      <p:cxnSp>
        <p:nvCxnSpPr>
          <p:cNvPr id="10" name="Straight Arrow Connector 9"/>
          <p:cNvCxnSpPr/>
          <p:nvPr/>
        </p:nvCxnSpPr>
        <p:spPr>
          <a:xfrm flipH="1" flipV="1">
            <a:off x="4928124" y="3897922"/>
            <a:ext cx="396044" cy="4680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604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3D </a:t>
            </a:r>
            <a:r>
              <a:rPr lang="en-GB" altLang="en-US" sz="2400" b="1" dirty="0">
                <a:solidFill>
                  <a:srgbClr val="00B0F0"/>
                </a:solidFill>
              </a:rPr>
              <a:t>PDM Errors by Wind Speed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000"/>
            <a:ext cx="7721873" cy="584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4531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3D </a:t>
            </a:r>
            <a:r>
              <a:rPr lang="en-GB" altLang="en-US" sz="2400" b="1" dirty="0">
                <a:solidFill>
                  <a:srgbClr val="00B0F0"/>
                </a:solidFill>
              </a:rPr>
              <a:t>PDM Errors by Wind Speed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45096"/>
            <a:ext cx="7721873" cy="584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6204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REWS (S) </a:t>
            </a:r>
            <a:r>
              <a:rPr lang="en-GB" altLang="en-US" sz="2400" b="1" dirty="0">
                <a:solidFill>
                  <a:srgbClr val="00B0F0"/>
                </a:solidFill>
              </a:rPr>
              <a:t>Errors by Wind Speed</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000"/>
            <a:ext cx="7410599" cy="5696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3734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FF0000"/>
                </a:solidFill>
              </a:rPr>
              <a:t>WARNING: RESULTS ARE PROVISIONAL</a:t>
            </a:r>
            <a:endParaRPr lang="en-GB" sz="3000" b="1" dirty="0">
              <a:solidFill>
                <a:srgbClr val="FF0000"/>
              </a:solidFill>
            </a:endParaRPr>
          </a:p>
        </p:txBody>
      </p:sp>
      <p:sp>
        <p:nvSpPr>
          <p:cNvPr id="5" name="Rectangle 4"/>
          <p:cNvSpPr/>
          <p:nvPr/>
        </p:nvSpPr>
        <p:spPr>
          <a:xfrm>
            <a:off x="467544" y="1397675"/>
            <a:ext cx="8208912" cy="4031873"/>
          </a:xfrm>
          <a:prstGeom prst="rect">
            <a:avLst/>
          </a:prstGeom>
        </p:spPr>
        <p:txBody>
          <a:bodyPr wrap="square">
            <a:spAutoFit/>
          </a:bodyPr>
          <a:lstStyle/>
          <a:p>
            <a:pPr lvl="0"/>
            <a:r>
              <a:rPr lang="en-GB" sz="3200" b="1" dirty="0" smtClean="0">
                <a:solidFill>
                  <a:srgbClr val="FF0000"/>
                </a:solidFill>
              </a:rPr>
              <a:t>The PCWG-Share-X platform continues to be refined and extended. Whilst much progress has been made, the PCWG-Share-2 results should still be considered </a:t>
            </a:r>
            <a:r>
              <a:rPr lang="en-GB" sz="3200" b="1" u="sng" dirty="0" smtClean="0">
                <a:solidFill>
                  <a:srgbClr val="FF0000"/>
                </a:solidFill>
              </a:rPr>
              <a:t>provisional</a:t>
            </a:r>
            <a:r>
              <a:rPr lang="en-GB" sz="3200" b="1" dirty="0" smtClean="0">
                <a:solidFill>
                  <a:srgbClr val="FF0000"/>
                </a:solidFill>
              </a:rPr>
              <a:t>.</a:t>
            </a:r>
          </a:p>
          <a:p>
            <a:pPr lvl="0"/>
            <a:endParaRPr lang="en-GB" sz="3200" b="1" dirty="0">
              <a:solidFill>
                <a:srgbClr val="FF0000"/>
              </a:solidFill>
            </a:endParaRPr>
          </a:p>
          <a:p>
            <a:pPr lvl="0"/>
            <a:r>
              <a:rPr lang="en-GB" sz="3200" b="1" dirty="0" smtClean="0">
                <a:solidFill>
                  <a:srgbClr val="FF0000"/>
                </a:solidFill>
              </a:rPr>
              <a:t>The results contained in this presentation should therefore be considered informative rather than definitive.</a:t>
            </a:r>
            <a:endParaRPr lang="en-GB" sz="3200" dirty="0">
              <a:solidFill>
                <a:srgbClr val="FF0000"/>
              </a:solidFill>
            </a:endParaRPr>
          </a:p>
        </p:txBody>
      </p:sp>
    </p:spTree>
    <p:extLst>
      <p:ext uri="{BB962C8B-B14F-4D97-AF65-F5344CB8AC3E}">
        <p14:creationId xmlns:p14="http://schemas.microsoft.com/office/powerpoint/2010/main" val="152012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REWS (S+V) </a:t>
            </a:r>
            <a:r>
              <a:rPr lang="en-GB" altLang="en-US" sz="2400" b="1" dirty="0">
                <a:solidFill>
                  <a:srgbClr val="00B0F0"/>
                </a:solidFill>
              </a:rPr>
              <a:t>Errors by Wind Speed</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000"/>
            <a:ext cx="7252295" cy="5585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4359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RAWS (S) </a:t>
            </a:r>
            <a:r>
              <a:rPr lang="en-GB" altLang="en-US" sz="2400" b="1" dirty="0">
                <a:solidFill>
                  <a:srgbClr val="00B0F0"/>
                </a:solidFill>
              </a:rPr>
              <a:t>Errors by Wind Speed</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000"/>
            <a:ext cx="7282589" cy="552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585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RAWS (S+V) </a:t>
            </a:r>
            <a:r>
              <a:rPr lang="en-GB" altLang="en-US" sz="2400" b="1" dirty="0">
                <a:solidFill>
                  <a:srgbClr val="00B0F0"/>
                </a:solidFill>
              </a:rPr>
              <a:t>Errors by Wind Speed</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000"/>
            <a:ext cx="7655198" cy="581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4035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RAWS (S+V) </a:t>
            </a:r>
            <a:r>
              <a:rPr lang="en-GB" altLang="en-US" sz="2400" b="1" dirty="0">
                <a:solidFill>
                  <a:srgbClr val="00B0F0"/>
                </a:solidFill>
              </a:rPr>
              <a:t>Errors by Wind Speed</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000"/>
            <a:ext cx="7461203" cy="570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34431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2492895"/>
            <a:ext cx="6192688" cy="830997"/>
          </a:xfrm>
          <a:prstGeom prst="rect">
            <a:avLst/>
          </a:prstGeom>
          <a:noFill/>
        </p:spPr>
        <p:txBody>
          <a:bodyPr wrap="square" rtlCol="0">
            <a:spAutoFit/>
          </a:bodyPr>
          <a:lstStyle/>
          <a:p>
            <a:pPr algn="ctr"/>
            <a:r>
              <a:rPr lang="en-GB" sz="4800" dirty="0" smtClean="0">
                <a:solidFill>
                  <a:srgbClr val="00B0F0"/>
                </a:solidFill>
              </a:rPr>
              <a:t>BOX PLOTS</a:t>
            </a:r>
            <a:endParaRPr lang="en-GB" sz="4800" dirty="0">
              <a:solidFill>
                <a:srgbClr val="00B0F0"/>
              </a:solidFill>
            </a:endParaRPr>
          </a:p>
        </p:txBody>
      </p:sp>
    </p:spTree>
    <p:extLst>
      <p:ext uri="{BB962C8B-B14F-4D97-AF65-F5344CB8AC3E}">
        <p14:creationId xmlns:p14="http://schemas.microsoft.com/office/powerpoint/2010/main" val="1077528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Baseline Errors by Wind Speed</a:t>
            </a:r>
            <a:endParaRPr lang="en-GB" altLang="en-US" sz="2400" b="1" dirty="0">
              <a:solidFill>
                <a:srgbClr val="00B0F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20000"/>
            <a:ext cx="8603118"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353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Inner Baseline Errors by Wind Speed</a:t>
            </a:r>
            <a:endParaRPr lang="en-GB" altLang="en-US" sz="2400" b="1" dirty="0">
              <a:solidFill>
                <a:srgbClr val="00B0F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352928" cy="55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69899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Baseline Errors by Wind Speed</a:t>
            </a:r>
            <a:endParaRPr lang="en-GB" altLang="en-US" sz="2400" b="1" dirty="0">
              <a:solidFill>
                <a:srgbClr val="00B0F0"/>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549060"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09588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Turbulence Errors by Wind Speed</a:t>
            </a:r>
            <a:endParaRPr lang="en-GB" altLang="en-US" sz="2400" b="1" dirty="0">
              <a:solidFill>
                <a:srgbClr val="00B0F0"/>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510660"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5374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2D PDM Errors by Wind Speed</a:t>
            </a:r>
            <a:endParaRPr lang="en-GB" altLang="en-US" sz="2400" b="1" dirty="0">
              <a:solidFill>
                <a:srgbClr val="00B0F0"/>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367416"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stCxn id="6" idx="1"/>
          </p:cNvCxnSpPr>
          <p:nvPr/>
        </p:nvCxnSpPr>
        <p:spPr>
          <a:xfrm flipH="1">
            <a:off x="1691680" y="2109744"/>
            <a:ext cx="1440160" cy="11665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31840" y="1648079"/>
            <a:ext cx="4824536" cy="923330"/>
          </a:xfrm>
          <a:prstGeom prst="rect">
            <a:avLst/>
          </a:prstGeom>
          <a:noFill/>
        </p:spPr>
        <p:txBody>
          <a:bodyPr wrap="square" rtlCol="0">
            <a:spAutoFit/>
          </a:bodyPr>
          <a:lstStyle/>
          <a:p>
            <a:r>
              <a:rPr lang="en-GB" b="1" dirty="0" smtClean="0">
                <a:solidFill>
                  <a:srgbClr val="FF0000"/>
                </a:solidFill>
              </a:rPr>
              <a:t>Over correction at power curve ankle and knee. Most likely due to poorly specified input 2D matrix (needs revisiting in PCWG-Share-2)</a:t>
            </a:r>
            <a:endParaRPr lang="en-GB" b="1" dirty="0">
              <a:solidFill>
                <a:srgbClr val="FF0000"/>
              </a:solidFill>
            </a:endParaRPr>
          </a:p>
        </p:txBody>
      </p:sp>
      <p:cxnSp>
        <p:nvCxnSpPr>
          <p:cNvPr id="7" name="Straight Arrow Connector 6"/>
          <p:cNvCxnSpPr/>
          <p:nvPr/>
        </p:nvCxnSpPr>
        <p:spPr>
          <a:xfrm flipH="1">
            <a:off x="4730102" y="2577796"/>
            <a:ext cx="198022" cy="3471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987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1012" y="836712"/>
            <a:ext cx="8713476" cy="5909310"/>
          </a:xfrm>
          <a:prstGeom prst="rect">
            <a:avLst/>
          </a:prstGeom>
          <a:noFill/>
        </p:spPr>
        <p:txBody>
          <a:bodyPr wrap="square" rtlCol="0">
            <a:spAutoFit/>
          </a:bodyPr>
          <a:lstStyle/>
          <a:p>
            <a:pPr lvl="0"/>
            <a:r>
              <a:rPr lang="en-GB" b="1" dirty="0" smtClean="0"/>
              <a:t>Inner </a:t>
            </a:r>
            <a:r>
              <a:rPr lang="en-GB" b="1" dirty="0"/>
              <a:t>Range Power Curves Extracted from the Dataset Itself:  </a:t>
            </a:r>
            <a:r>
              <a:rPr lang="en-GB" dirty="0"/>
              <a:t>the data analysis process has been designed such that the warranted power curve is never considered. Instead a power curve is extracted from a subset of the data (Inner-Range) which is then used to model the power output in the outer-range. </a:t>
            </a:r>
            <a:endParaRPr lang="en-GB" dirty="0" smtClean="0"/>
          </a:p>
          <a:p>
            <a:pPr lvl="0"/>
            <a:r>
              <a:rPr lang="en-GB" b="1" dirty="0"/>
              <a:t> </a:t>
            </a:r>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a:p>
          <a:p>
            <a:pPr lvl="0"/>
            <a:endParaRPr lang="en-GB" dirty="0"/>
          </a:p>
          <a:p>
            <a:pPr lvl="0"/>
            <a:r>
              <a:rPr lang="en-GB" b="1" dirty="0"/>
              <a:t>Intelligence Sharing, not Data Sharing:</a:t>
            </a:r>
            <a:r>
              <a:rPr lang="en-GB" dirty="0"/>
              <a:t> the data analysis process has been designed such that the datasets do not need to be shared outside of the participant organisations. Instead of sharing the actual data, participants will share performance metrics which describe the accuracy of the trial methodologies</a:t>
            </a:r>
            <a:r>
              <a:rPr lang="en-GB" dirty="0" smtClean="0"/>
              <a:t>.</a:t>
            </a:r>
            <a:endParaRPr lang="en-GB"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902" y="1931859"/>
            <a:ext cx="5439172" cy="3552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6"/>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PCWG-Share-X: </a:t>
            </a:r>
            <a:r>
              <a:rPr lang="en-GB" altLang="en-US" sz="3000" b="1" dirty="0" smtClean="0">
                <a:solidFill>
                  <a:srgbClr val="00B0F0"/>
                </a:solidFill>
              </a:rPr>
              <a:t>Neutralising </a:t>
            </a:r>
            <a:r>
              <a:rPr lang="en-GB" sz="3000" b="1" dirty="0" smtClean="0">
                <a:solidFill>
                  <a:srgbClr val="00B0F0"/>
                </a:solidFill>
              </a:rPr>
              <a:t>Commercial Sensitivities</a:t>
            </a:r>
            <a:endParaRPr lang="en-GB" sz="3000" b="1" dirty="0">
              <a:solidFill>
                <a:srgbClr val="00B0F0"/>
              </a:solidFill>
            </a:endParaRPr>
          </a:p>
        </p:txBody>
      </p:sp>
    </p:spTree>
    <p:extLst>
      <p:ext uri="{BB962C8B-B14F-4D97-AF65-F5344CB8AC3E}">
        <p14:creationId xmlns:p14="http://schemas.microsoft.com/office/powerpoint/2010/main" val="3175421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a:t>
            </a:r>
            <a:r>
              <a:rPr lang="en-GB" altLang="en-US" sz="2400" b="1" dirty="0">
                <a:solidFill>
                  <a:srgbClr val="00B0F0"/>
                </a:solidFill>
              </a:rPr>
              <a:t>3</a:t>
            </a:r>
            <a:r>
              <a:rPr lang="en-GB" altLang="en-US" sz="2400" b="1" dirty="0" smtClean="0">
                <a:solidFill>
                  <a:srgbClr val="00B0F0"/>
                </a:solidFill>
              </a:rPr>
              <a:t>D PDM Errors by Wind Speed</a:t>
            </a:r>
            <a:endParaRPr lang="en-GB" altLang="en-US" sz="2400" b="1" dirty="0">
              <a:solidFill>
                <a:srgbClr val="00B0F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720000"/>
            <a:ext cx="8195859"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a:stCxn id="7" idx="1"/>
          </p:cNvCxnSpPr>
          <p:nvPr/>
        </p:nvCxnSpPr>
        <p:spPr>
          <a:xfrm flipH="1">
            <a:off x="2796560" y="1991189"/>
            <a:ext cx="504056" cy="61845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00616" y="1529524"/>
            <a:ext cx="4824536" cy="923330"/>
          </a:xfrm>
          <a:prstGeom prst="rect">
            <a:avLst/>
          </a:prstGeom>
          <a:noFill/>
        </p:spPr>
        <p:txBody>
          <a:bodyPr wrap="square" rtlCol="0">
            <a:spAutoFit/>
          </a:bodyPr>
          <a:lstStyle/>
          <a:p>
            <a:r>
              <a:rPr lang="en-GB" b="1" dirty="0" smtClean="0">
                <a:solidFill>
                  <a:srgbClr val="FF0000"/>
                </a:solidFill>
              </a:rPr>
              <a:t>3D Power Deviation matrix appears to do very well. More work is needed to verify this initial result</a:t>
            </a:r>
            <a:endParaRPr lang="en-GB" b="1" dirty="0">
              <a:solidFill>
                <a:srgbClr val="FF0000"/>
              </a:solidFill>
            </a:endParaRPr>
          </a:p>
        </p:txBody>
      </p:sp>
    </p:spTree>
    <p:extLst>
      <p:ext uri="{BB962C8B-B14F-4D97-AF65-F5344CB8AC3E}">
        <p14:creationId xmlns:p14="http://schemas.microsoft.com/office/powerpoint/2010/main" val="4826032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REWS (S) Errors by Wind Speed</a:t>
            </a:r>
            <a:endParaRPr lang="en-GB" altLang="en-US" sz="2400" b="1" dirty="0">
              <a:solidFill>
                <a:srgbClr val="00B0F0"/>
              </a:solidFill>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12753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05264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REWS (S+V) Errors by Wind Speed</a:t>
            </a:r>
            <a:endParaRPr lang="en-GB" altLang="en-US" sz="2400" b="1" dirty="0">
              <a:solidFill>
                <a:srgbClr val="00B0F0"/>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225881"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536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REWS (S+V) Errors by Wind Speed</a:t>
            </a:r>
            <a:endParaRPr lang="en-GB" altLang="en-US" sz="2400" b="1" dirty="0">
              <a:solidFill>
                <a:srgbClr val="00B0F0"/>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225881"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8219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RAWS (S) Errors by Wind Speed</a:t>
            </a:r>
            <a:endParaRPr lang="en-GB" altLang="en-US" sz="2400" b="1" dirty="0">
              <a:solidFill>
                <a:srgbClr val="00B0F0"/>
              </a:solidFill>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01919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8043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RAWS (S) Errors by Wind Speed</a:t>
            </a:r>
            <a:endParaRPr lang="en-GB" altLang="en-US" sz="2400" b="1" dirty="0">
              <a:solidFill>
                <a:srgbClr val="00B0F0"/>
              </a:solidFill>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01919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9742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RAWS (S+V) Errors by Wind Speed</a:t>
            </a:r>
            <a:endParaRPr lang="en-GB" altLang="en-US" sz="2400" b="1" dirty="0">
              <a:solidFill>
                <a:srgbClr val="00B0F0"/>
              </a:solidFill>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835511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7737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7792433"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Outer Production by Height Errors by Wind Speed</a:t>
            </a:r>
            <a:endParaRPr lang="en-GB" altLang="en-US" sz="2400" b="1" dirty="0">
              <a:solidFill>
                <a:srgbClr val="00B0F0"/>
              </a:solidFill>
            </a:endParaRPr>
          </a:p>
        </p:txBody>
      </p:sp>
    </p:spTree>
    <p:extLst>
      <p:ext uri="{BB962C8B-B14F-4D97-AF65-F5344CB8AC3E}">
        <p14:creationId xmlns:p14="http://schemas.microsoft.com/office/powerpoint/2010/main" val="12226357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4462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Errors by Method (‘Four Cell Matrix’)</a:t>
            </a:r>
            <a:endParaRPr lang="en-GB" altLang="en-US" sz="2400" b="1" dirty="0">
              <a:solidFill>
                <a:srgbClr val="00B0F0"/>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7939206"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201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4462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Errors by Method (‘Four Cell Matrix’)</a:t>
            </a:r>
            <a:endParaRPr lang="en-GB" altLang="en-US" sz="2400" b="1" dirty="0">
              <a:solidFill>
                <a:srgbClr val="00B0F0"/>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7428167" cy="57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869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200"/>
          <p:cNvSpPr txBox="1"/>
          <p:nvPr/>
        </p:nvSpPr>
        <p:spPr>
          <a:xfrm>
            <a:off x="7279359" y="1665867"/>
            <a:ext cx="1760697" cy="1723250"/>
          </a:xfrm>
          <a:prstGeom prst="rect">
            <a:avLst/>
          </a:prstGeom>
          <a:noFill/>
          <a:ln>
            <a:solidFill>
              <a:schemeClr val="tx1"/>
            </a:solidFill>
            <a:prstDash val="dash"/>
          </a:ln>
        </p:spPr>
        <p:txBody>
          <a:bodyPr wrap="square" rtlCol="0">
            <a:noAutofit/>
          </a:bodyPr>
          <a:lstStyle/>
          <a:p>
            <a:endParaRPr lang="en-US" dirty="0"/>
          </a:p>
        </p:txBody>
      </p:sp>
      <p:sp>
        <p:nvSpPr>
          <p:cNvPr id="202" name="TextBox 201"/>
          <p:cNvSpPr txBox="1"/>
          <p:nvPr/>
        </p:nvSpPr>
        <p:spPr>
          <a:xfrm>
            <a:off x="7466281" y="2670781"/>
            <a:ext cx="1465471" cy="663984"/>
          </a:xfrm>
          <a:prstGeom prst="rect">
            <a:avLst/>
          </a:prstGeom>
          <a:noFill/>
          <a:ln>
            <a:solidFill>
              <a:schemeClr val="tx1"/>
            </a:solidFill>
            <a:prstDash val="solid"/>
          </a:ln>
        </p:spPr>
        <p:txBody>
          <a:bodyPr wrap="square" rtlCol="0">
            <a:noAutofit/>
          </a:bodyPr>
          <a:lstStyle/>
          <a:p>
            <a:pPr algn="ctr"/>
            <a:r>
              <a:rPr lang="en-US" dirty="0" smtClean="0"/>
              <a:t>Proprietary Dataset D</a:t>
            </a:r>
            <a:endParaRPr lang="en-US" dirty="0"/>
          </a:p>
        </p:txBody>
      </p:sp>
      <p:sp>
        <p:nvSpPr>
          <p:cNvPr id="204" name="TextBox 203"/>
          <p:cNvSpPr txBox="1"/>
          <p:nvPr/>
        </p:nvSpPr>
        <p:spPr>
          <a:xfrm>
            <a:off x="7477121" y="1833126"/>
            <a:ext cx="1465471" cy="663984"/>
          </a:xfrm>
          <a:prstGeom prst="rect">
            <a:avLst/>
          </a:prstGeom>
          <a:noFill/>
          <a:ln>
            <a:solidFill>
              <a:schemeClr val="tx1"/>
            </a:solidFill>
            <a:prstDash val="solid"/>
          </a:ln>
        </p:spPr>
        <p:txBody>
          <a:bodyPr wrap="square" rtlCol="0">
            <a:noAutofit/>
          </a:bodyPr>
          <a:lstStyle/>
          <a:p>
            <a:pPr algn="ctr"/>
            <a:r>
              <a:rPr lang="en-US" dirty="0" smtClean="0"/>
              <a:t>Analysis Definition Y</a:t>
            </a:r>
            <a:endParaRPr lang="en-US" dirty="0"/>
          </a:p>
        </p:txBody>
      </p:sp>
      <p:sp>
        <p:nvSpPr>
          <p:cNvPr id="205" name="TextBox 204"/>
          <p:cNvSpPr txBox="1"/>
          <p:nvPr/>
        </p:nvSpPr>
        <p:spPr>
          <a:xfrm>
            <a:off x="7364117" y="3345279"/>
            <a:ext cx="1679549" cy="369332"/>
          </a:xfrm>
          <a:prstGeom prst="rect">
            <a:avLst/>
          </a:prstGeom>
          <a:noFill/>
        </p:spPr>
        <p:txBody>
          <a:bodyPr wrap="square" rtlCol="0">
            <a:spAutoFit/>
          </a:bodyPr>
          <a:lstStyle/>
          <a:p>
            <a:pPr algn="ctr"/>
            <a:r>
              <a:rPr lang="en-US" b="1" dirty="0" smtClean="0"/>
              <a:t>Organization D</a:t>
            </a:r>
            <a:endParaRPr lang="en-US" b="1" dirty="0"/>
          </a:p>
        </p:txBody>
      </p:sp>
      <p:sp>
        <p:nvSpPr>
          <p:cNvPr id="222" name="Down Arrow 221"/>
          <p:cNvSpPr/>
          <p:nvPr/>
        </p:nvSpPr>
        <p:spPr>
          <a:xfrm rot="2271116">
            <a:off x="7494531" y="3682365"/>
            <a:ext cx="513969" cy="1477711"/>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067718" y="1665867"/>
            <a:ext cx="1905159" cy="1749711"/>
          </a:xfrm>
          <a:prstGeom prst="rect">
            <a:avLst/>
          </a:prstGeom>
          <a:noFill/>
          <a:ln>
            <a:solidFill>
              <a:schemeClr val="tx1"/>
            </a:solidFill>
            <a:prstDash val="dash"/>
          </a:ln>
        </p:spPr>
        <p:txBody>
          <a:bodyPr wrap="square" rtlCol="0">
            <a:noAutofit/>
          </a:bodyPr>
          <a:lstStyle/>
          <a:p>
            <a:endParaRPr lang="en-US" dirty="0"/>
          </a:p>
        </p:txBody>
      </p:sp>
      <p:sp>
        <p:nvSpPr>
          <p:cNvPr id="5" name="TextBox 4"/>
          <p:cNvSpPr txBox="1"/>
          <p:nvPr/>
        </p:nvSpPr>
        <p:spPr>
          <a:xfrm>
            <a:off x="1254640" y="2684168"/>
            <a:ext cx="1465471" cy="663984"/>
          </a:xfrm>
          <a:prstGeom prst="rect">
            <a:avLst/>
          </a:prstGeom>
          <a:noFill/>
          <a:ln>
            <a:solidFill>
              <a:schemeClr val="tx1"/>
            </a:solidFill>
            <a:prstDash val="solid"/>
          </a:ln>
        </p:spPr>
        <p:txBody>
          <a:bodyPr wrap="square" rtlCol="0">
            <a:noAutofit/>
          </a:bodyPr>
          <a:lstStyle/>
          <a:p>
            <a:pPr algn="ctr"/>
            <a:r>
              <a:rPr lang="en-US" dirty="0" smtClean="0"/>
              <a:t>Proprietary Dataset A</a:t>
            </a:r>
            <a:endParaRPr lang="en-US" dirty="0"/>
          </a:p>
        </p:txBody>
      </p:sp>
      <p:sp>
        <p:nvSpPr>
          <p:cNvPr id="8" name="TextBox 7"/>
          <p:cNvSpPr txBox="1"/>
          <p:nvPr/>
        </p:nvSpPr>
        <p:spPr>
          <a:xfrm>
            <a:off x="1159640" y="3355106"/>
            <a:ext cx="1679549" cy="369332"/>
          </a:xfrm>
          <a:prstGeom prst="rect">
            <a:avLst/>
          </a:prstGeom>
          <a:noFill/>
        </p:spPr>
        <p:txBody>
          <a:bodyPr wrap="square" rtlCol="0">
            <a:spAutoFit/>
          </a:bodyPr>
          <a:lstStyle/>
          <a:p>
            <a:pPr algn="ctr"/>
            <a:r>
              <a:rPr lang="en-US" b="1" dirty="0" smtClean="0"/>
              <a:t>Organization A</a:t>
            </a:r>
            <a:endParaRPr lang="en-US" b="1" dirty="0"/>
          </a:p>
        </p:txBody>
      </p:sp>
      <p:sp>
        <p:nvSpPr>
          <p:cNvPr id="17" name="TextBox 16"/>
          <p:cNvSpPr txBox="1"/>
          <p:nvPr/>
        </p:nvSpPr>
        <p:spPr>
          <a:xfrm>
            <a:off x="3182162" y="1665866"/>
            <a:ext cx="1905159" cy="1747687"/>
          </a:xfrm>
          <a:prstGeom prst="rect">
            <a:avLst/>
          </a:prstGeom>
          <a:noFill/>
          <a:ln>
            <a:solidFill>
              <a:schemeClr val="tx1"/>
            </a:solidFill>
            <a:prstDash val="dash"/>
          </a:ln>
        </p:spPr>
        <p:txBody>
          <a:bodyPr wrap="square" rtlCol="0">
            <a:noAutofit/>
          </a:bodyPr>
          <a:lstStyle/>
          <a:p>
            <a:endParaRPr lang="en-US" dirty="0"/>
          </a:p>
        </p:txBody>
      </p:sp>
      <p:sp>
        <p:nvSpPr>
          <p:cNvPr id="18" name="TextBox 17"/>
          <p:cNvSpPr txBox="1"/>
          <p:nvPr/>
        </p:nvSpPr>
        <p:spPr>
          <a:xfrm>
            <a:off x="3353808" y="2677165"/>
            <a:ext cx="1465471" cy="663984"/>
          </a:xfrm>
          <a:prstGeom prst="rect">
            <a:avLst/>
          </a:prstGeom>
          <a:noFill/>
          <a:ln>
            <a:solidFill>
              <a:schemeClr val="tx1"/>
            </a:solidFill>
            <a:prstDash val="solid"/>
          </a:ln>
        </p:spPr>
        <p:txBody>
          <a:bodyPr wrap="square" rtlCol="0">
            <a:noAutofit/>
          </a:bodyPr>
          <a:lstStyle/>
          <a:p>
            <a:pPr algn="ctr"/>
            <a:r>
              <a:rPr lang="en-US" dirty="0" smtClean="0"/>
              <a:t>Proprietary Dataset B</a:t>
            </a:r>
            <a:endParaRPr lang="en-US" dirty="0"/>
          </a:p>
        </p:txBody>
      </p:sp>
      <p:sp>
        <p:nvSpPr>
          <p:cNvPr id="20" name="TextBox 19"/>
          <p:cNvSpPr txBox="1"/>
          <p:nvPr/>
        </p:nvSpPr>
        <p:spPr>
          <a:xfrm>
            <a:off x="3274084" y="3353081"/>
            <a:ext cx="1679549" cy="369332"/>
          </a:xfrm>
          <a:prstGeom prst="rect">
            <a:avLst/>
          </a:prstGeom>
          <a:noFill/>
        </p:spPr>
        <p:txBody>
          <a:bodyPr wrap="square" rtlCol="0">
            <a:spAutoFit/>
          </a:bodyPr>
          <a:lstStyle/>
          <a:p>
            <a:pPr algn="ctr"/>
            <a:r>
              <a:rPr lang="en-US" b="1" dirty="0" smtClean="0"/>
              <a:t>Organization B</a:t>
            </a:r>
            <a:endParaRPr lang="en-US" b="1" dirty="0"/>
          </a:p>
        </p:txBody>
      </p:sp>
      <p:sp>
        <p:nvSpPr>
          <p:cNvPr id="22" name="TextBox 21"/>
          <p:cNvSpPr txBox="1"/>
          <p:nvPr/>
        </p:nvSpPr>
        <p:spPr>
          <a:xfrm>
            <a:off x="5352356" y="1665865"/>
            <a:ext cx="1760697" cy="1749713"/>
          </a:xfrm>
          <a:prstGeom prst="rect">
            <a:avLst/>
          </a:prstGeom>
          <a:noFill/>
          <a:ln>
            <a:solidFill>
              <a:schemeClr val="tx1"/>
            </a:solidFill>
            <a:prstDash val="dash"/>
          </a:ln>
        </p:spPr>
        <p:txBody>
          <a:bodyPr wrap="square" rtlCol="0">
            <a:noAutofit/>
          </a:bodyPr>
          <a:lstStyle/>
          <a:p>
            <a:endParaRPr lang="en-US" dirty="0"/>
          </a:p>
        </p:txBody>
      </p:sp>
      <p:sp>
        <p:nvSpPr>
          <p:cNvPr id="23" name="TextBox 22"/>
          <p:cNvSpPr txBox="1"/>
          <p:nvPr/>
        </p:nvSpPr>
        <p:spPr>
          <a:xfrm>
            <a:off x="5539278" y="2683588"/>
            <a:ext cx="1465471" cy="663984"/>
          </a:xfrm>
          <a:prstGeom prst="rect">
            <a:avLst/>
          </a:prstGeom>
          <a:noFill/>
          <a:ln>
            <a:solidFill>
              <a:schemeClr val="tx1"/>
            </a:solidFill>
            <a:prstDash val="solid"/>
          </a:ln>
        </p:spPr>
        <p:txBody>
          <a:bodyPr wrap="square" rtlCol="0">
            <a:noAutofit/>
          </a:bodyPr>
          <a:lstStyle/>
          <a:p>
            <a:pPr algn="ctr"/>
            <a:r>
              <a:rPr lang="en-US" dirty="0" smtClean="0"/>
              <a:t>Proprietary Dataset C</a:t>
            </a:r>
            <a:endParaRPr lang="en-US" dirty="0"/>
          </a:p>
        </p:txBody>
      </p:sp>
      <p:sp>
        <p:nvSpPr>
          <p:cNvPr id="25" name="TextBox 24"/>
          <p:cNvSpPr txBox="1"/>
          <p:nvPr/>
        </p:nvSpPr>
        <p:spPr>
          <a:xfrm>
            <a:off x="5444278" y="3355106"/>
            <a:ext cx="1679549" cy="369332"/>
          </a:xfrm>
          <a:prstGeom prst="rect">
            <a:avLst/>
          </a:prstGeom>
          <a:noFill/>
        </p:spPr>
        <p:txBody>
          <a:bodyPr wrap="square" rtlCol="0">
            <a:spAutoFit/>
          </a:bodyPr>
          <a:lstStyle/>
          <a:p>
            <a:pPr algn="ctr"/>
            <a:r>
              <a:rPr lang="en-US" b="1" dirty="0" smtClean="0"/>
              <a:t>Organization C</a:t>
            </a:r>
            <a:endParaRPr lang="en-US" b="1" dirty="0"/>
          </a:p>
        </p:txBody>
      </p:sp>
      <p:sp>
        <p:nvSpPr>
          <p:cNvPr id="31" name="Down Arrow 30"/>
          <p:cNvSpPr/>
          <p:nvPr/>
        </p:nvSpPr>
        <p:spPr>
          <a:xfrm rot="19163373">
            <a:off x="2542487" y="3769940"/>
            <a:ext cx="513969" cy="1299952"/>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a:off x="3906410" y="3808082"/>
            <a:ext cx="513969" cy="761693"/>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rot="156429">
            <a:off x="6128412" y="3773282"/>
            <a:ext cx="513969" cy="796568"/>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5364891" y="4675640"/>
            <a:ext cx="1668441" cy="577762"/>
          </a:xfrm>
          <a:prstGeom prst="rect">
            <a:avLst/>
          </a:prstGeom>
          <a:noFill/>
          <a:ln>
            <a:solidFill>
              <a:schemeClr val="tx1"/>
            </a:solidFill>
            <a:prstDash val="dash"/>
          </a:ln>
        </p:spPr>
        <p:txBody>
          <a:bodyPr wrap="square" rtlCol="0">
            <a:noAutofit/>
          </a:bodyPr>
          <a:lstStyle/>
          <a:p>
            <a:endParaRPr lang="en-US" dirty="0"/>
          </a:p>
        </p:txBody>
      </p:sp>
      <p:sp>
        <p:nvSpPr>
          <p:cNvPr id="95" name="TextBox 94"/>
          <p:cNvSpPr txBox="1"/>
          <p:nvPr/>
        </p:nvSpPr>
        <p:spPr>
          <a:xfrm>
            <a:off x="2843808" y="4648330"/>
            <a:ext cx="2622932" cy="646331"/>
          </a:xfrm>
          <a:prstGeom prst="rect">
            <a:avLst/>
          </a:prstGeom>
          <a:noFill/>
        </p:spPr>
        <p:txBody>
          <a:bodyPr wrap="square" rtlCol="0">
            <a:spAutoFit/>
          </a:bodyPr>
          <a:lstStyle/>
          <a:p>
            <a:pPr algn="ctr"/>
            <a:r>
              <a:rPr lang="en-US" b="1" dirty="0" smtClean="0"/>
              <a:t>Aggregator</a:t>
            </a:r>
          </a:p>
          <a:p>
            <a:pPr algn="ctr"/>
            <a:r>
              <a:rPr lang="en-US" b="1" dirty="0" smtClean="0"/>
              <a:t>(NREL)</a:t>
            </a:r>
            <a:endParaRPr lang="en-US" b="1" dirty="0"/>
          </a:p>
        </p:txBody>
      </p:sp>
      <p:sp>
        <p:nvSpPr>
          <p:cNvPr id="96" name="TextBox 95"/>
          <p:cNvSpPr txBox="1"/>
          <p:nvPr/>
        </p:nvSpPr>
        <p:spPr>
          <a:xfrm>
            <a:off x="5364892" y="4647142"/>
            <a:ext cx="1668440" cy="646331"/>
          </a:xfrm>
          <a:prstGeom prst="rect">
            <a:avLst/>
          </a:prstGeom>
          <a:noFill/>
        </p:spPr>
        <p:txBody>
          <a:bodyPr wrap="square" rtlCol="0">
            <a:spAutoFit/>
          </a:bodyPr>
          <a:lstStyle/>
          <a:p>
            <a:pPr algn="ctr"/>
            <a:r>
              <a:rPr lang="en-US" b="1" dirty="0" smtClean="0"/>
              <a:t>Combination Analysis</a:t>
            </a:r>
            <a:endParaRPr lang="en-US" b="1" dirty="0"/>
          </a:p>
        </p:txBody>
      </p:sp>
      <p:sp>
        <p:nvSpPr>
          <p:cNvPr id="97" name="Down Arrow 96"/>
          <p:cNvSpPr/>
          <p:nvPr/>
        </p:nvSpPr>
        <p:spPr>
          <a:xfrm>
            <a:off x="5993520" y="5405082"/>
            <a:ext cx="513969" cy="352344"/>
          </a:xfrm>
          <a:prstGeom prst="downArrow">
            <a:avLst>
              <a:gd name="adj1" fmla="val 43488"/>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TextBox 108"/>
          <p:cNvSpPr txBox="1"/>
          <p:nvPr/>
        </p:nvSpPr>
        <p:spPr>
          <a:xfrm>
            <a:off x="2972877" y="5879179"/>
            <a:ext cx="2600014" cy="646331"/>
          </a:xfrm>
          <a:prstGeom prst="rect">
            <a:avLst/>
          </a:prstGeom>
          <a:noFill/>
        </p:spPr>
        <p:txBody>
          <a:bodyPr wrap="square" rtlCol="0">
            <a:spAutoFit/>
          </a:bodyPr>
          <a:lstStyle/>
          <a:p>
            <a:pPr algn="ctr"/>
            <a:r>
              <a:rPr lang="en-US" b="1" dirty="0" smtClean="0"/>
              <a:t>Aggregated Hypothesis </a:t>
            </a:r>
            <a:r>
              <a:rPr lang="en-US" b="1" dirty="0"/>
              <a:t>Performance Metrics</a:t>
            </a:r>
          </a:p>
        </p:txBody>
      </p:sp>
      <p:sp>
        <p:nvSpPr>
          <p:cNvPr id="110" name="TextBox 109"/>
          <p:cNvSpPr txBox="1"/>
          <p:nvPr/>
        </p:nvSpPr>
        <p:spPr>
          <a:xfrm>
            <a:off x="-19190" y="3871113"/>
            <a:ext cx="2337675" cy="646331"/>
          </a:xfrm>
          <a:prstGeom prst="rect">
            <a:avLst/>
          </a:prstGeom>
          <a:noFill/>
        </p:spPr>
        <p:txBody>
          <a:bodyPr wrap="square" rtlCol="0">
            <a:spAutoFit/>
          </a:bodyPr>
          <a:lstStyle/>
          <a:p>
            <a:pPr algn="ctr"/>
            <a:r>
              <a:rPr lang="en-US" b="1" dirty="0"/>
              <a:t>Hypothesis Performance </a:t>
            </a:r>
            <a:r>
              <a:rPr lang="en-US" b="1" dirty="0" smtClean="0"/>
              <a:t>Metrics</a:t>
            </a:r>
            <a:endParaRPr lang="en-US" b="1" dirty="0"/>
          </a:p>
        </p:txBody>
      </p:sp>
      <p:sp>
        <p:nvSpPr>
          <p:cNvPr id="167" name="TextBox 166"/>
          <p:cNvSpPr txBox="1"/>
          <p:nvPr/>
        </p:nvSpPr>
        <p:spPr>
          <a:xfrm>
            <a:off x="1250556" y="1887802"/>
            <a:ext cx="1465471" cy="663984"/>
          </a:xfrm>
          <a:prstGeom prst="rect">
            <a:avLst/>
          </a:prstGeom>
          <a:noFill/>
          <a:ln>
            <a:solidFill>
              <a:schemeClr val="tx1"/>
            </a:solidFill>
            <a:prstDash val="solid"/>
          </a:ln>
        </p:spPr>
        <p:txBody>
          <a:bodyPr wrap="square" rtlCol="0">
            <a:noAutofit/>
          </a:bodyPr>
          <a:lstStyle/>
          <a:p>
            <a:pPr algn="ctr"/>
            <a:r>
              <a:rPr lang="en-US" dirty="0" smtClean="0"/>
              <a:t>Analysis Definition Y</a:t>
            </a:r>
            <a:endParaRPr lang="en-US" dirty="0"/>
          </a:p>
        </p:txBody>
      </p:sp>
      <p:sp>
        <p:nvSpPr>
          <p:cNvPr id="168" name="TextBox 167"/>
          <p:cNvSpPr txBox="1"/>
          <p:nvPr/>
        </p:nvSpPr>
        <p:spPr>
          <a:xfrm>
            <a:off x="3354543" y="1856419"/>
            <a:ext cx="1465471" cy="663984"/>
          </a:xfrm>
          <a:prstGeom prst="rect">
            <a:avLst/>
          </a:prstGeom>
          <a:noFill/>
          <a:ln>
            <a:solidFill>
              <a:schemeClr val="tx1"/>
            </a:solidFill>
            <a:prstDash val="solid"/>
          </a:ln>
        </p:spPr>
        <p:txBody>
          <a:bodyPr wrap="square" rtlCol="0">
            <a:noAutofit/>
          </a:bodyPr>
          <a:lstStyle/>
          <a:p>
            <a:pPr algn="ctr"/>
            <a:r>
              <a:rPr lang="en-US" dirty="0" smtClean="0"/>
              <a:t>Analysis Definition Y</a:t>
            </a:r>
            <a:endParaRPr lang="en-US" dirty="0"/>
          </a:p>
        </p:txBody>
      </p:sp>
      <p:sp>
        <p:nvSpPr>
          <p:cNvPr id="169" name="TextBox 168"/>
          <p:cNvSpPr txBox="1"/>
          <p:nvPr/>
        </p:nvSpPr>
        <p:spPr>
          <a:xfrm>
            <a:off x="5550118" y="1833126"/>
            <a:ext cx="1465471" cy="663984"/>
          </a:xfrm>
          <a:prstGeom prst="rect">
            <a:avLst/>
          </a:prstGeom>
          <a:noFill/>
          <a:ln>
            <a:solidFill>
              <a:schemeClr val="tx1"/>
            </a:solidFill>
            <a:prstDash val="solid"/>
          </a:ln>
        </p:spPr>
        <p:txBody>
          <a:bodyPr wrap="square" rtlCol="0">
            <a:noAutofit/>
          </a:bodyPr>
          <a:lstStyle/>
          <a:p>
            <a:pPr algn="ctr"/>
            <a:r>
              <a:rPr lang="en-US" dirty="0" smtClean="0"/>
              <a:t>Analysis Definition Y</a:t>
            </a:r>
            <a:endParaRPr lang="en-US" dirty="0"/>
          </a:p>
        </p:txBody>
      </p:sp>
      <p:grpSp>
        <p:nvGrpSpPr>
          <p:cNvPr id="170" name="Group 169"/>
          <p:cNvGrpSpPr/>
          <p:nvPr/>
        </p:nvGrpSpPr>
        <p:grpSpPr>
          <a:xfrm>
            <a:off x="5662498" y="5808885"/>
            <a:ext cx="1094355" cy="931382"/>
            <a:chOff x="3879186" y="5658399"/>
            <a:chExt cx="1094355" cy="931382"/>
          </a:xfrm>
        </p:grpSpPr>
        <p:grpSp>
          <p:nvGrpSpPr>
            <p:cNvPr id="171" name="Group 170"/>
            <p:cNvGrpSpPr/>
            <p:nvPr/>
          </p:nvGrpSpPr>
          <p:grpSpPr>
            <a:xfrm>
              <a:off x="3879186" y="5658399"/>
              <a:ext cx="1094355" cy="931382"/>
              <a:chOff x="-2527003" y="836265"/>
              <a:chExt cx="1216926" cy="1136506"/>
            </a:xfrm>
          </p:grpSpPr>
          <p:grpSp>
            <p:nvGrpSpPr>
              <p:cNvPr id="177" name="Group 176"/>
              <p:cNvGrpSpPr/>
              <p:nvPr/>
            </p:nvGrpSpPr>
            <p:grpSpPr>
              <a:xfrm>
                <a:off x="-2519099" y="836265"/>
                <a:ext cx="1209022" cy="1136506"/>
                <a:chOff x="-2519099" y="836265"/>
                <a:chExt cx="1209022" cy="1136506"/>
              </a:xfrm>
            </p:grpSpPr>
            <p:sp>
              <p:nvSpPr>
                <p:cNvPr id="183" name="TextBox 182"/>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4" name="TextBox 183"/>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5" name="TextBox 184"/>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6" name="TextBox 185"/>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178" name="Group 177"/>
              <p:cNvGrpSpPr/>
              <p:nvPr/>
            </p:nvGrpSpPr>
            <p:grpSpPr>
              <a:xfrm rot="16200000">
                <a:off x="-2480014" y="799591"/>
                <a:ext cx="1122948" cy="1216926"/>
                <a:chOff x="-2519099" y="836265"/>
                <a:chExt cx="1209025" cy="1136508"/>
              </a:xfrm>
            </p:grpSpPr>
            <p:sp>
              <p:nvSpPr>
                <p:cNvPr id="179" name="TextBox 178"/>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0" name="TextBox 179"/>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1" name="TextBox 180"/>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2" name="TextBox 181"/>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172" name="TextBox 171"/>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173" name="TextBox 172"/>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175" name="TextBox 174"/>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176" name="TextBox 175"/>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sp>
        <p:nvSpPr>
          <p:cNvPr id="188" name="TextBox 187"/>
          <p:cNvSpPr txBox="1"/>
          <p:nvPr/>
        </p:nvSpPr>
        <p:spPr>
          <a:xfrm>
            <a:off x="1067718" y="548680"/>
            <a:ext cx="3214489" cy="369332"/>
          </a:xfrm>
          <a:prstGeom prst="rect">
            <a:avLst/>
          </a:prstGeom>
          <a:noFill/>
        </p:spPr>
        <p:txBody>
          <a:bodyPr wrap="square" rtlCol="0">
            <a:spAutoFit/>
          </a:bodyPr>
          <a:lstStyle/>
          <a:p>
            <a:pPr algn="ctr"/>
            <a:r>
              <a:rPr lang="en-US" b="1" dirty="0" smtClean="0"/>
              <a:t>Hypothesis/Trial Methodology</a:t>
            </a:r>
            <a:endParaRPr lang="en-US" b="1" dirty="0"/>
          </a:p>
        </p:txBody>
      </p:sp>
      <p:grpSp>
        <p:nvGrpSpPr>
          <p:cNvPr id="189" name="Group 188"/>
          <p:cNvGrpSpPr/>
          <p:nvPr/>
        </p:nvGrpSpPr>
        <p:grpSpPr>
          <a:xfrm>
            <a:off x="4317984" y="530289"/>
            <a:ext cx="1094355" cy="931382"/>
            <a:chOff x="3879186" y="5658399"/>
            <a:chExt cx="1094355" cy="931382"/>
          </a:xfrm>
        </p:grpSpPr>
        <p:grpSp>
          <p:nvGrpSpPr>
            <p:cNvPr id="190" name="Group 189"/>
            <p:cNvGrpSpPr/>
            <p:nvPr/>
          </p:nvGrpSpPr>
          <p:grpSpPr>
            <a:xfrm>
              <a:off x="3879186" y="5658399"/>
              <a:ext cx="1094355" cy="931382"/>
              <a:chOff x="-2527003" y="836265"/>
              <a:chExt cx="1216926" cy="1136506"/>
            </a:xfrm>
          </p:grpSpPr>
          <p:grpSp>
            <p:nvGrpSpPr>
              <p:cNvPr id="195" name="Group 194"/>
              <p:cNvGrpSpPr/>
              <p:nvPr/>
            </p:nvGrpSpPr>
            <p:grpSpPr>
              <a:xfrm>
                <a:off x="-2519099" y="836265"/>
                <a:ext cx="1209022" cy="1136506"/>
                <a:chOff x="-2519099" y="836265"/>
                <a:chExt cx="1209022" cy="1136506"/>
              </a:xfrm>
            </p:grpSpPr>
            <p:sp>
              <p:nvSpPr>
                <p:cNvPr id="244" name="TextBox 243"/>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45" name="TextBox 244"/>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46" name="TextBox 245"/>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47" name="TextBox 246"/>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196" name="Group 195"/>
              <p:cNvGrpSpPr/>
              <p:nvPr/>
            </p:nvGrpSpPr>
            <p:grpSpPr>
              <a:xfrm rot="16200000">
                <a:off x="-2480014" y="799591"/>
                <a:ext cx="1122948" cy="1216926"/>
                <a:chOff x="-2519099" y="836265"/>
                <a:chExt cx="1209025" cy="1136508"/>
              </a:xfrm>
            </p:grpSpPr>
            <p:sp>
              <p:nvSpPr>
                <p:cNvPr id="197" name="TextBox 196"/>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99" name="TextBox 198"/>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00" name="TextBox 199"/>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43" name="TextBox 242"/>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191" name="TextBox 190"/>
            <p:cNvSpPr txBox="1"/>
            <p:nvPr/>
          </p:nvSpPr>
          <p:spPr>
            <a:xfrm>
              <a:off x="3880362" y="6102362"/>
              <a:ext cx="543946" cy="487419"/>
            </a:xfrm>
            <a:prstGeom prst="rect">
              <a:avLst/>
            </a:prstGeom>
            <a:solidFill>
              <a:srgbClr val="FF0000">
                <a:alpha val="50000"/>
              </a:srgbClr>
            </a:solidFill>
            <a:ln>
              <a:noFill/>
              <a:prstDash val="solid"/>
            </a:ln>
          </p:spPr>
          <p:txBody>
            <a:bodyPr wrap="square" rtlCol="0">
              <a:noAutofit/>
            </a:bodyPr>
            <a:lstStyle/>
            <a:p>
              <a:pPr algn="ctr"/>
              <a:endParaRPr lang="en-US" dirty="0"/>
            </a:p>
          </p:txBody>
        </p:sp>
        <p:sp>
          <p:nvSpPr>
            <p:cNvPr id="192" name="TextBox 191"/>
            <p:cNvSpPr txBox="1"/>
            <p:nvPr/>
          </p:nvSpPr>
          <p:spPr>
            <a:xfrm>
              <a:off x="3879187" y="5658399"/>
              <a:ext cx="545122" cy="443963"/>
            </a:xfrm>
            <a:prstGeom prst="rect">
              <a:avLst/>
            </a:prstGeom>
            <a:solidFill>
              <a:srgbClr val="008000">
                <a:alpha val="50000"/>
              </a:srgbClr>
            </a:solidFill>
            <a:ln>
              <a:noFill/>
              <a:prstDash val="solid"/>
            </a:ln>
          </p:spPr>
          <p:txBody>
            <a:bodyPr wrap="square" rtlCol="0">
              <a:noAutofit/>
            </a:bodyPr>
            <a:lstStyle/>
            <a:p>
              <a:pPr algn="ctr"/>
              <a:endParaRPr lang="en-US" dirty="0"/>
            </a:p>
          </p:txBody>
        </p:sp>
        <p:sp>
          <p:nvSpPr>
            <p:cNvPr id="193" name="TextBox 192"/>
            <p:cNvSpPr txBox="1"/>
            <p:nvPr/>
          </p:nvSpPr>
          <p:spPr>
            <a:xfrm>
              <a:off x="4413075" y="5670747"/>
              <a:ext cx="545122" cy="443963"/>
            </a:xfrm>
            <a:prstGeom prst="rect">
              <a:avLst/>
            </a:prstGeom>
            <a:solidFill>
              <a:srgbClr val="FF6600">
                <a:alpha val="50000"/>
              </a:srgbClr>
            </a:solidFill>
            <a:ln>
              <a:noFill/>
              <a:prstDash val="solid"/>
            </a:ln>
          </p:spPr>
          <p:txBody>
            <a:bodyPr wrap="square" rtlCol="0">
              <a:noAutofit/>
            </a:bodyPr>
            <a:lstStyle/>
            <a:p>
              <a:pPr algn="ctr"/>
              <a:endParaRPr lang="en-US" dirty="0"/>
            </a:p>
          </p:txBody>
        </p:sp>
        <p:sp>
          <p:nvSpPr>
            <p:cNvPr id="194" name="TextBox 193"/>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sp>
        <p:nvSpPr>
          <p:cNvPr id="248" name="Down Arrow 247"/>
          <p:cNvSpPr/>
          <p:nvPr/>
        </p:nvSpPr>
        <p:spPr>
          <a:xfrm rot="2252063">
            <a:off x="4050051" y="1282800"/>
            <a:ext cx="478396" cy="576589"/>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Down Arrow 248"/>
          <p:cNvSpPr/>
          <p:nvPr/>
        </p:nvSpPr>
        <p:spPr>
          <a:xfrm rot="4028519">
            <a:off x="3075833" y="434603"/>
            <a:ext cx="507099" cy="1886952"/>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Down Arrow 266"/>
          <p:cNvSpPr/>
          <p:nvPr/>
        </p:nvSpPr>
        <p:spPr>
          <a:xfrm rot="17445095">
            <a:off x="6146028" y="401568"/>
            <a:ext cx="478396" cy="1694681"/>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Down Arrow 267"/>
          <p:cNvSpPr/>
          <p:nvPr/>
        </p:nvSpPr>
        <p:spPr>
          <a:xfrm rot="18504035">
            <a:off x="5297295" y="1230934"/>
            <a:ext cx="552545" cy="632483"/>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5" name="Group 284"/>
          <p:cNvGrpSpPr/>
          <p:nvPr/>
        </p:nvGrpSpPr>
        <p:grpSpPr>
          <a:xfrm>
            <a:off x="2344357" y="3961533"/>
            <a:ext cx="548592" cy="482549"/>
            <a:chOff x="3879186" y="5658399"/>
            <a:chExt cx="1094355" cy="931382"/>
          </a:xfrm>
        </p:grpSpPr>
        <p:grpSp>
          <p:nvGrpSpPr>
            <p:cNvPr id="286" name="Group 285"/>
            <p:cNvGrpSpPr/>
            <p:nvPr/>
          </p:nvGrpSpPr>
          <p:grpSpPr>
            <a:xfrm>
              <a:off x="3879186" y="5658399"/>
              <a:ext cx="1094355" cy="931382"/>
              <a:chOff x="-2527003" y="836265"/>
              <a:chExt cx="1216926" cy="1136506"/>
            </a:xfrm>
          </p:grpSpPr>
          <p:grpSp>
            <p:nvGrpSpPr>
              <p:cNvPr id="291" name="Group 290"/>
              <p:cNvGrpSpPr/>
              <p:nvPr/>
            </p:nvGrpSpPr>
            <p:grpSpPr>
              <a:xfrm>
                <a:off x="-2519099" y="836265"/>
                <a:ext cx="1209022" cy="1136506"/>
                <a:chOff x="-2519099" y="836265"/>
                <a:chExt cx="1209022" cy="1136506"/>
              </a:xfrm>
            </p:grpSpPr>
            <p:sp>
              <p:nvSpPr>
                <p:cNvPr id="297" name="TextBox 296"/>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8" name="TextBox 297"/>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9" name="TextBox 298"/>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00" name="TextBox 299"/>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292" name="Group 291"/>
              <p:cNvGrpSpPr/>
              <p:nvPr/>
            </p:nvGrpSpPr>
            <p:grpSpPr>
              <a:xfrm rot="16200000">
                <a:off x="-2480014" y="799591"/>
                <a:ext cx="1122948" cy="1216926"/>
                <a:chOff x="-2519099" y="836265"/>
                <a:chExt cx="1209025" cy="1136508"/>
              </a:xfrm>
            </p:grpSpPr>
            <p:sp>
              <p:nvSpPr>
                <p:cNvPr id="293" name="TextBox 292"/>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4" name="TextBox 293"/>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5" name="TextBox 294"/>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6" name="TextBox 295"/>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287" name="TextBox 286"/>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288" name="TextBox 287"/>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289" name="TextBox 288"/>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290" name="TextBox 289"/>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grpSp>
        <p:nvGrpSpPr>
          <p:cNvPr id="301" name="Group 300"/>
          <p:cNvGrpSpPr/>
          <p:nvPr/>
        </p:nvGrpSpPr>
        <p:grpSpPr>
          <a:xfrm>
            <a:off x="3907773" y="3934580"/>
            <a:ext cx="548592" cy="482549"/>
            <a:chOff x="3879186" y="5658399"/>
            <a:chExt cx="1094355" cy="931382"/>
          </a:xfrm>
        </p:grpSpPr>
        <p:grpSp>
          <p:nvGrpSpPr>
            <p:cNvPr id="302" name="Group 301"/>
            <p:cNvGrpSpPr/>
            <p:nvPr/>
          </p:nvGrpSpPr>
          <p:grpSpPr>
            <a:xfrm>
              <a:off x="3879186" y="5658399"/>
              <a:ext cx="1094355" cy="931382"/>
              <a:chOff x="-2527003" y="836265"/>
              <a:chExt cx="1216926" cy="1136506"/>
            </a:xfrm>
          </p:grpSpPr>
          <p:grpSp>
            <p:nvGrpSpPr>
              <p:cNvPr id="307" name="Group 306"/>
              <p:cNvGrpSpPr/>
              <p:nvPr/>
            </p:nvGrpSpPr>
            <p:grpSpPr>
              <a:xfrm>
                <a:off x="-2519099" y="836265"/>
                <a:ext cx="1209022" cy="1136506"/>
                <a:chOff x="-2519099" y="836265"/>
                <a:chExt cx="1209022" cy="1136506"/>
              </a:xfrm>
            </p:grpSpPr>
            <p:sp>
              <p:nvSpPr>
                <p:cNvPr id="313" name="TextBox 312"/>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4" name="TextBox 313"/>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5" name="TextBox 314"/>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6" name="TextBox 315"/>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308" name="Group 307"/>
              <p:cNvGrpSpPr/>
              <p:nvPr/>
            </p:nvGrpSpPr>
            <p:grpSpPr>
              <a:xfrm rot="16200000">
                <a:off x="-2480014" y="799591"/>
                <a:ext cx="1122948" cy="1216926"/>
                <a:chOff x="-2519099" y="836265"/>
                <a:chExt cx="1209025" cy="1136508"/>
              </a:xfrm>
            </p:grpSpPr>
            <p:sp>
              <p:nvSpPr>
                <p:cNvPr id="309" name="TextBox 308"/>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0" name="TextBox 309"/>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1" name="TextBox 310"/>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2" name="TextBox 311"/>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303" name="TextBox 302"/>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04" name="TextBox 303"/>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05" name="TextBox 304"/>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06" name="TextBox 305"/>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grpSp>
        <p:nvGrpSpPr>
          <p:cNvPr id="317" name="Group 316"/>
          <p:cNvGrpSpPr/>
          <p:nvPr/>
        </p:nvGrpSpPr>
        <p:grpSpPr>
          <a:xfrm>
            <a:off x="6102453" y="3864078"/>
            <a:ext cx="548592" cy="482549"/>
            <a:chOff x="3879186" y="5658399"/>
            <a:chExt cx="1094355" cy="931382"/>
          </a:xfrm>
        </p:grpSpPr>
        <p:grpSp>
          <p:nvGrpSpPr>
            <p:cNvPr id="318" name="Group 317"/>
            <p:cNvGrpSpPr/>
            <p:nvPr/>
          </p:nvGrpSpPr>
          <p:grpSpPr>
            <a:xfrm>
              <a:off x="3879186" y="5658399"/>
              <a:ext cx="1094355" cy="931382"/>
              <a:chOff x="-2527003" y="836265"/>
              <a:chExt cx="1216926" cy="1136506"/>
            </a:xfrm>
          </p:grpSpPr>
          <p:grpSp>
            <p:nvGrpSpPr>
              <p:cNvPr id="323" name="Group 322"/>
              <p:cNvGrpSpPr/>
              <p:nvPr/>
            </p:nvGrpSpPr>
            <p:grpSpPr>
              <a:xfrm>
                <a:off x="-2519099" y="836265"/>
                <a:ext cx="1209022" cy="1136506"/>
                <a:chOff x="-2519099" y="836265"/>
                <a:chExt cx="1209022" cy="1136506"/>
              </a:xfrm>
            </p:grpSpPr>
            <p:sp>
              <p:nvSpPr>
                <p:cNvPr id="329" name="TextBox 328"/>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30" name="TextBox 329"/>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31" name="TextBox 330"/>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32" name="TextBox 331"/>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324" name="Group 323"/>
              <p:cNvGrpSpPr/>
              <p:nvPr/>
            </p:nvGrpSpPr>
            <p:grpSpPr>
              <a:xfrm rot="16200000">
                <a:off x="-2480014" y="799591"/>
                <a:ext cx="1122948" cy="1216926"/>
                <a:chOff x="-2519099" y="836265"/>
                <a:chExt cx="1209025" cy="1136508"/>
              </a:xfrm>
            </p:grpSpPr>
            <p:sp>
              <p:nvSpPr>
                <p:cNvPr id="325" name="TextBox 324"/>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26" name="TextBox 325"/>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27" name="TextBox 326"/>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28" name="TextBox 327"/>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319" name="TextBox 318"/>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20" name="TextBox 319"/>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21" name="TextBox 320"/>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22" name="TextBox 321"/>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grpSp>
        <p:nvGrpSpPr>
          <p:cNvPr id="333" name="Group 332"/>
          <p:cNvGrpSpPr/>
          <p:nvPr/>
        </p:nvGrpSpPr>
        <p:grpSpPr>
          <a:xfrm>
            <a:off x="7718643" y="3908570"/>
            <a:ext cx="548592" cy="482549"/>
            <a:chOff x="3879186" y="5658399"/>
            <a:chExt cx="1094355" cy="931382"/>
          </a:xfrm>
        </p:grpSpPr>
        <p:grpSp>
          <p:nvGrpSpPr>
            <p:cNvPr id="334" name="Group 333"/>
            <p:cNvGrpSpPr/>
            <p:nvPr/>
          </p:nvGrpSpPr>
          <p:grpSpPr>
            <a:xfrm>
              <a:off x="3879186" y="5658399"/>
              <a:ext cx="1094355" cy="931382"/>
              <a:chOff x="-2527003" y="836265"/>
              <a:chExt cx="1216926" cy="1136506"/>
            </a:xfrm>
          </p:grpSpPr>
          <p:grpSp>
            <p:nvGrpSpPr>
              <p:cNvPr id="339" name="Group 338"/>
              <p:cNvGrpSpPr/>
              <p:nvPr/>
            </p:nvGrpSpPr>
            <p:grpSpPr>
              <a:xfrm>
                <a:off x="-2519099" y="836265"/>
                <a:ext cx="1209022" cy="1136506"/>
                <a:chOff x="-2519099" y="836265"/>
                <a:chExt cx="1209022" cy="1136506"/>
              </a:xfrm>
            </p:grpSpPr>
            <p:sp>
              <p:nvSpPr>
                <p:cNvPr id="345" name="TextBox 344"/>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6" name="TextBox 345"/>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7" name="TextBox 346"/>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8" name="TextBox 347"/>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340" name="Group 339"/>
              <p:cNvGrpSpPr/>
              <p:nvPr/>
            </p:nvGrpSpPr>
            <p:grpSpPr>
              <a:xfrm rot="16200000">
                <a:off x="-2480014" y="799591"/>
                <a:ext cx="1122948" cy="1216926"/>
                <a:chOff x="-2519099" y="836265"/>
                <a:chExt cx="1209025" cy="1136508"/>
              </a:xfrm>
            </p:grpSpPr>
            <p:sp>
              <p:nvSpPr>
                <p:cNvPr id="341" name="TextBox 340"/>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2" name="TextBox 341"/>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3" name="TextBox 342"/>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4" name="TextBox 343"/>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335" name="TextBox 334"/>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36" name="TextBox 335"/>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37" name="TextBox 336"/>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38" name="TextBox 337"/>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sp>
        <p:nvSpPr>
          <p:cNvPr id="2" name="TextBox 1"/>
          <p:cNvSpPr txBox="1"/>
          <p:nvPr/>
        </p:nvSpPr>
        <p:spPr>
          <a:xfrm>
            <a:off x="287592" y="5879179"/>
            <a:ext cx="2551597" cy="646331"/>
          </a:xfrm>
          <a:prstGeom prst="rect">
            <a:avLst/>
          </a:prstGeom>
          <a:noFill/>
          <a:ln>
            <a:solidFill>
              <a:srgbClr val="00B050"/>
            </a:solidFill>
            <a:prstDash val="dash"/>
          </a:ln>
        </p:spPr>
        <p:txBody>
          <a:bodyPr wrap="square" rtlCol="0">
            <a:spAutoFit/>
          </a:bodyPr>
          <a:lstStyle/>
          <a:p>
            <a:pPr algn="ctr"/>
            <a:r>
              <a:rPr lang="en-GB" b="1" dirty="0" smtClean="0">
                <a:solidFill>
                  <a:srgbClr val="00B050"/>
                </a:solidFill>
              </a:rPr>
              <a:t>How well did the trial method perform?</a:t>
            </a:r>
            <a:endParaRPr lang="en-GB" b="1" dirty="0">
              <a:solidFill>
                <a:srgbClr val="00B050"/>
              </a:solidFill>
            </a:endParaRPr>
          </a:p>
        </p:txBody>
      </p:sp>
      <p:sp>
        <p:nvSpPr>
          <p:cNvPr id="131" name="TextBox 6"/>
          <p:cNvSpPr txBox="1">
            <a:spLocks noChangeArrowheads="1"/>
          </p:cNvSpPr>
          <p:nvPr/>
        </p:nvSpPr>
        <p:spPr bwMode="auto">
          <a:xfrm>
            <a:off x="-36512" y="-8310"/>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PCWG-Share-X: </a:t>
            </a:r>
            <a:r>
              <a:rPr lang="en-GB" altLang="en-US" sz="3000" b="1" dirty="0" smtClean="0">
                <a:solidFill>
                  <a:srgbClr val="00B0F0"/>
                </a:solidFill>
              </a:rPr>
              <a:t>Data Flow</a:t>
            </a:r>
            <a:endParaRPr lang="en-GB" altLang="en-US" sz="3000" b="1" dirty="0">
              <a:solidFill>
                <a:srgbClr val="00B0F0"/>
              </a:solidFill>
            </a:endParaRPr>
          </a:p>
        </p:txBody>
      </p:sp>
    </p:spTree>
    <p:extLst>
      <p:ext uri="{BB962C8B-B14F-4D97-AF65-F5344CB8AC3E}">
        <p14:creationId xmlns:p14="http://schemas.microsoft.com/office/powerpoint/2010/main" val="42004557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4462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PCWG-Share-02: </a:t>
            </a:r>
            <a:r>
              <a:rPr lang="en-GB" altLang="en-US" sz="2400" b="1" dirty="0" smtClean="0">
                <a:solidFill>
                  <a:srgbClr val="00B0F0"/>
                </a:solidFill>
              </a:rPr>
              <a:t>Improvements by Method (‘Four Cell Matrix’)</a:t>
            </a:r>
            <a:endParaRPr lang="en-GB" altLang="en-US" sz="2400" b="1" dirty="0">
              <a:solidFill>
                <a:srgbClr val="00B0F0"/>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720000"/>
            <a:ext cx="7722586" cy="606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70923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412776"/>
            <a:ext cx="2808312" cy="2381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6"/>
          <p:cNvSpPr txBox="1">
            <a:spLocks noChangeArrowheads="1"/>
          </p:cNvSpPr>
          <p:nvPr/>
        </p:nvSpPr>
        <p:spPr bwMode="auto">
          <a:xfrm>
            <a:off x="0" y="443711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Join the Power Curve Working Group at: </a:t>
            </a:r>
            <a:r>
              <a:rPr lang="en-GB" altLang="en-US" sz="3000" b="1" dirty="0" smtClean="0">
                <a:solidFill>
                  <a:srgbClr val="00B0F0"/>
                </a:solidFill>
                <a:hlinkClick r:id="rId3"/>
              </a:rPr>
              <a:t>www.pcwg.org</a:t>
            </a:r>
            <a:endParaRPr lang="en-GB" altLang="en-US" sz="3000" b="1" dirty="0">
              <a:solidFill>
                <a:srgbClr val="00B0F0"/>
              </a:solidFill>
            </a:endParaRPr>
          </a:p>
        </p:txBody>
      </p:sp>
    </p:spTree>
    <p:extLst>
      <p:ext uri="{BB962C8B-B14F-4D97-AF65-F5344CB8AC3E}">
        <p14:creationId xmlns:p14="http://schemas.microsoft.com/office/powerpoint/2010/main" val="26997395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4032448" cy="5797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308" y="764704"/>
            <a:ext cx="3505200"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PCWG-Share-X </a:t>
            </a:r>
            <a:r>
              <a:rPr lang="en-GB" altLang="en-US" sz="3000" b="1" dirty="0" smtClean="0">
                <a:solidFill>
                  <a:srgbClr val="00B0F0"/>
                </a:solidFill>
              </a:rPr>
              <a:t>Definition Document</a:t>
            </a:r>
            <a:endParaRPr lang="en-GB" altLang="en-US" sz="3000" b="1" dirty="0">
              <a:solidFill>
                <a:srgbClr val="00B0F0"/>
              </a:solidFill>
            </a:endParaRPr>
          </a:p>
        </p:txBody>
      </p:sp>
      <p:sp>
        <p:nvSpPr>
          <p:cNvPr id="4" name="TextBox 3"/>
          <p:cNvSpPr txBox="1"/>
          <p:nvPr/>
        </p:nvSpPr>
        <p:spPr>
          <a:xfrm>
            <a:off x="1547664" y="6300028"/>
            <a:ext cx="5929957" cy="369332"/>
          </a:xfrm>
          <a:prstGeom prst="rect">
            <a:avLst/>
          </a:prstGeom>
          <a:noFill/>
        </p:spPr>
        <p:txBody>
          <a:bodyPr wrap="none" rtlCol="0">
            <a:spAutoFit/>
          </a:bodyPr>
          <a:lstStyle/>
          <a:p>
            <a:r>
              <a:rPr lang="en-GB" dirty="0" smtClean="0"/>
              <a:t>Download </a:t>
            </a:r>
            <a:r>
              <a:rPr lang="en-GB" dirty="0" smtClean="0"/>
              <a:t>PCWG-Share-X </a:t>
            </a:r>
            <a:r>
              <a:rPr lang="en-GB" dirty="0" smtClean="0"/>
              <a:t>Definition Doc from </a:t>
            </a:r>
            <a:r>
              <a:rPr lang="en-GB" dirty="0" smtClean="0">
                <a:hlinkClick r:id="rId4"/>
              </a:rPr>
              <a:t>www.pcwg.prg</a:t>
            </a:r>
            <a:endParaRPr lang="en-GB" dirty="0"/>
          </a:p>
        </p:txBody>
      </p:sp>
    </p:spTree>
    <p:extLst>
      <p:ext uri="{BB962C8B-B14F-4D97-AF65-F5344CB8AC3E}">
        <p14:creationId xmlns:p14="http://schemas.microsoft.com/office/powerpoint/2010/main" val="1838769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677081"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PCWG-Share-02: </a:t>
            </a:r>
            <a:r>
              <a:rPr lang="en-GB" altLang="en-US" sz="3000" b="1" dirty="0" smtClean="0">
                <a:solidFill>
                  <a:srgbClr val="00B0F0"/>
                </a:solidFill>
              </a:rPr>
              <a:t>Error Metric Definitions</a:t>
            </a:r>
            <a:endParaRPr lang="en-GB" sz="3000" b="1" dirty="0">
              <a:solidFill>
                <a:srgbClr val="00B0F0"/>
              </a:solidFill>
            </a:endParaRPr>
          </a:p>
        </p:txBody>
      </p:sp>
      <p:sp>
        <p:nvSpPr>
          <p:cNvPr id="4" name="TextBox 3"/>
          <p:cNvSpPr txBox="1"/>
          <p:nvPr/>
        </p:nvSpPr>
        <p:spPr>
          <a:xfrm>
            <a:off x="251519" y="5517232"/>
            <a:ext cx="8605073" cy="369332"/>
          </a:xfrm>
          <a:prstGeom prst="rect">
            <a:avLst/>
          </a:prstGeom>
          <a:noFill/>
        </p:spPr>
        <p:txBody>
          <a:bodyPr wrap="square" rtlCol="0">
            <a:spAutoFit/>
          </a:bodyPr>
          <a:lstStyle/>
          <a:p>
            <a:pPr algn="ctr"/>
            <a:r>
              <a:rPr lang="en-GB" dirty="0" smtClean="0">
                <a:solidFill>
                  <a:srgbClr val="00B0F0"/>
                </a:solidFill>
              </a:rPr>
              <a:t>See </a:t>
            </a:r>
            <a:r>
              <a:rPr lang="en-GB" dirty="0" smtClean="0">
                <a:solidFill>
                  <a:srgbClr val="00B0F0"/>
                </a:solidFill>
              </a:rPr>
              <a:t>PCWG-Share-X </a:t>
            </a:r>
            <a:r>
              <a:rPr lang="en-GB" dirty="0" smtClean="0">
                <a:solidFill>
                  <a:srgbClr val="00B0F0"/>
                </a:solidFill>
              </a:rPr>
              <a:t>Definition Document for Further Details</a:t>
            </a:r>
            <a:endParaRPr lang="en-GB" dirty="0">
              <a:solidFill>
                <a:srgbClr val="00B0F0"/>
              </a:solidFill>
            </a:endParaRPr>
          </a:p>
        </p:txBody>
      </p:sp>
    </p:spTree>
    <p:extLst>
      <p:ext uri="{BB962C8B-B14F-4D97-AF65-F5344CB8AC3E}">
        <p14:creationId xmlns:p14="http://schemas.microsoft.com/office/powerpoint/2010/main" val="2737678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PCWG-Share-02</a:t>
            </a:r>
            <a:endParaRPr lang="en-GB" altLang="en-US" sz="3000" b="1" dirty="0">
              <a:solidFill>
                <a:srgbClr val="00B0F0"/>
              </a:solidFill>
            </a:endParaRPr>
          </a:p>
        </p:txBody>
      </p:sp>
      <p:sp>
        <p:nvSpPr>
          <p:cNvPr id="2" name="TextBox 1"/>
          <p:cNvSpPr txBox="1"/>
          <p:nvPr/>
        </p:nvSpPr>
        <p:spPr>
          <a:xfrm>
            <a:off x="395536" y="1268760"/>
            <a:ext cx="8424936" cy="3785652"/>
          </a:xfrm>
          <a:prstGeom prst="rect">
            <a:avLst/>
          </a:prstGeom>
          <a:noFill/>
        </p:spPr>
        <p:txBody>
          <a:bodyPr wrap="square" rtlCol="0">
            <a:spAutoFit/>
          </a:bodyPr>
          <a:lstStyle/>
          <a:p>
            <a:r>
              <a:rPr lang="en-GB" sz="2400" b="1" dirty="0" smtClean="0">
                <a:solidFill>
                  <a:srgbClr val="00B0F0"/>
                </a:solidFill>
              </a:rPr>
              <a:t>Methods being Tested</a:t>
            </a:r>
          </a:p>
          <a:p>
            <a:endParaRPr lang="en-GB" sz="2400" dirty="0">
              <a:solidFill>
                <a:srgbClr val="00B0F0"/>
              </a:solidFill>
            </a:endParaRPr>
          </a:p>
          <a:p>
            <a:pPr marL="571500" indent="-571500">
              <a:buFont typeface="Arial" pitchFamily="34" charset="0"/>
              <a:buChar char="•"/>
            </a:pPr>
            <a:r>
              <a:rPr lang="en-GB" sz="2400" dirty="0" smtClean="0">
                <a:solidFill>
                  <a:srgbClr val="00B0F0"/>
                </a:solidFill>
              </a:rPr>
              <a:t>IEC Turbulence Correction</a:t>
            </a:r>
          </a:p>
          <a:p>
            <a:pPr marL="571500" indent="-571500">
              <a:buFont typeface="Arial" pitchFamily="34" charset="0"/>
              <a:buChar char="•"/>
            </a:pPr>
            <a:r>
              <a:rPr lang="en-GB" sz="2400" dirty="0" smtClean="0">
                <a:solidFill>
                  <a:srgbClr val="00B0F0"/>
                </a:solidFill>
              </a:rPr>
              <a:t>REWS (Speed, Veer &amp; </a:t>
            </a:r>
            <a:r>
              <a:rPr lang="en-GB" sz="2400" dirty="0" err="1" smtClean="0">
                <a:solidFill>
                  <a:srgbClr val="00B0F0"/>
                </a:solidFill>
              </a:rPr>
              <a:t>Upflow</a:t>
            </a:r>
            <a:r>
              <a:rPr lang="en-GB" sz="2400" dirty="0" smtClean="0">
                <a:solidFill>
                  <a:srgbClr val="00B0F0"/>
                </a:solidFill>
              </a:rPr>
              <a:t>) - </a:t>
            </a:r>
            <a:r>
              <a:rPr lang="en-GB" sz="2400" dirty="0">
                <a:solidFill>
                  <a:srgbClr val="00B0F0"/>
                </a:solidFill>
              </a:rPr>
              <a:t>REWS </a:t>
            </a:r>
            <a:r>
              <a:rPr lang="en-GB" sz="2400" dirty="0" smtClean="0">
                <a:solidFill>
                  <a:srgbClr val="00B0F0"/>
                </a:solidFill>
              </a:rPr>
              <a:t>(S, V &amp; U)</a:t>
            </a:r>
            <a:endParaRPr lang="en-GB" sz="2400" dirty="0">
              <a:solidFill>
                <a:srgbClr val="00B0F0"/>
              </a:solidFill>
            </a:endParaRPr>
          </a:p>
          <a:p>
            <a:pPr marL="571500" indent="-571500">
              <a:buFont typeface="Arial" pitchFamily="34" charset="0"/>
              <a:buChar char="•"/>
            </a:pPr>
            <a:r>
              <a:rPr lang="en-GB" sz="2400" dirty="0" smtClean="0">
                <a:solidFill>
                  <a:srgbClr val="00B0F0"/>
                </a:solidFill>
              </a:rPr>
              <a:t>RAWS </a:t>
            </a:r>
            <a:r>
              <a:rPr lang="en-GB" sz="2400" dirty="0">
                <a:solidFill>
                  <a:srgbClr val="00B0F0"/>
                </a:solidFill>
              </a:rPr>
              <a:t>(Speed, Veer &amp; </a:t>
            </a:r>
            <a:r>
              <a:rPr lang="en-GB" sz="2400" dirty="0" err="1">
                <a:solidFill>
                  <a:srgbClr val="00B0F0"/>
                </a:solidFill>
              </a:rPr>
              <a:t>Upflow</a:t>
            </a:r>
            <a:r>
              <a:rPr lang="en-GB" sz="2400" dirty="0">
                <a:solidFill>
                  <a:srgbClr val="00B0F0"/>
                </a:solidFill>
              </a:rPr>
              <a:t>) - </a:t>
            </a:r>
            <a:r>
              <a:rPr lang="en-GB" sz="2400" dirty="0" smtClean="0">
                <a:solidFill>
                  <a:srgbClr val="00B0F0"/>
                </a:solidFill>
              </a:rPr>
              <a:t>RAWS </a:t>
            </a:r>
            <a:r>
              <a:rPr lang="en-GB" sz="2400" dirty="0">
                <a:solidFill>
                  <a:srgbClr val="00B0F0"/>
                </a:solidFill>
              </a:rPr>
              <a:t>(S, V &amp; U</a:t>
            </a:r>
            <a:r>
              <a:rPr lang="en-GB" sz="2400" dirty="0" smtClean="0">
                <a:solidFill>
                  <a:srgbClr val="00B0F0"/>
                </a:solidFill>
              </a:rPr>
              <a:t>)</a:t>
            </a:r>
          </a:p>
          <a:p>
            <a:pPr marL="571500" indent="-571500">
              <a:buFont typeface="Arial" pitchFamily="34" charset="0"/>
              <a:buChar char="•"/>
            </a:pPr>
            <a:r>
              <a:rPr lang="en-GB" sz="2400" dirty="0" smtClean="0">
                <a:solidFill>
                  <a:srgbClr val="00B0F0"/>
                </a:solidFill>
              </a:rPr>
              <a:t>2D Power Deviation Matrix</a:t>
            </a:r>
          </a:p>
          <a:p>
            <a:pPr marL="571500" indent="-571500">
              <a:buFont typeface="Arial" pitchFamily="34" charset="0"/>
              <a:buChar char="•"/>
            </a:pPr>
            <a:r>
              <a:rPr lang="en-GB" sz="2400" dirty="0" smtClean="0">
                <a:solidFill>
                  <a:srgbClr val="00B0F0"/>
                </a:solidFill>
              </a:rPr>
              <a:t>3D Power Deviation Matrix</a:t>
            </a:r>
          </a:p>
          <a:p>
            <a:pPr marL="571500" indent="-571500">
              <a:buFont typeface="Arial" pitchFamily="34" charset="0"/>
              <a:buChar char="•"/>
            </a:pPr>
            <a:r>
              <a:rPr lang="en-GB" sz="2400" dirty="0" smtClean="0">
                <a:solidFill>
                  <a:srgbClr val="00B0F0"/>
                </a:solidFill>
              </a:rPr>
              <a:t>Production by Height</a:t>
            </a:r>
            <a:endParaRPr lang="en-GB" sz="2400" dirty="0">
              <a:solidFill>
                <a:srgbClr val="00B0F0"/>
              </a:solidFill>
            </a:endParaRPr>
          </a:p>
          <a:p>
            <a:pPr marL="571500" indent="-571500">
              <a:buFont typeface="Arial" pitchFamily="34" charset="0"/>
              <a:buChar char="•"/>
            </a:pPr>
            <a:endParaRPr lang="en-GB" sz="2400" dirty="0" smtClean="0">
              <a:solidFill>
                <a:srgbClr val="00B0F0"/>
              </a:solidFill>
            </a:endParaRPr>
          </a:p>
          <a:p>
            <a:pPr marL="571500" indent="-571500">
              <a:buFont typeface="Arial" pitchFamily="34" charset="0"/>
              <a:buChar char="•"/>
            </a:pPr>
            <a:endParaRPr lang="en-GB" sz="2400" dirty="0" smtClean="0">
              <a:solidFill>
                <a:srgbClr val="00B0F0"/>
              </a:solidFill>
            </a:endParaRPr>
          </a:p>
        </p:txBody>
      </p:sp>
    </p:spTree>
    <p:extLst>
      <p:ext uri="{BB962C8B-B14F-4D97-AF65-F5344CB8AC3E}">
        <p14:creationId xmlns:p14="http://schemas.microsoft.com/office/powerpoint/2010/main" val="4229130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PCWG-Share-02: Datasets</a:t>
            </a:r>
            <a:endParaRPr lang="en-GB" altLang="en-US" sz="3000" b="1" dirty="0">
              <a:solidFill>
                <a:srgbClr val="00B0F0"/>
              </a:solidFill>
            </a:endParaRPr>
          </a:p>
        </p:txBody>
      </p:sp>
      <p:sp>
        <p:nvSpPr>
          <p:cNvPr id="2" name="TextBox 1"/>
          <p:cNvSpPr txBox="1"/>
          <p:nvPr/>
        </p:nvSpPr>
        <p:spPr>
          <a:xfrm>
            <a:off x="395536" y="1268760"/>
            <a:ext cx="8711952" cy="4893647"/>
          </a:xfrm>
          <a:prstGeom prst="rect">
            <a:avLst/>
          </a:prstGeom>
          <a:noFill/>
        </p:spPr>
        <p:txBody>
          <a:bodyPr wrap="square" rtlCol="0">
            <a:spAutoFit/>
          </a:bodyPr>
          <a:lstStyle/>
          <a:p>
            <a:r>
              <a:rPr lang="en-GB" sz="2400" b="1" dirty="0" smtClean="0">
                <a:solidFill>
                  <a:srgbClr val="00B0F0"/>
                </a:solidFill>
              </a:rPr>
              <a:t>51 Datasets (of which 6 are Remote Sensing Datasets)</a:t>
            </a:r>
          </a:p>
          <a:p>
            <a:endParaRPr lang="en-GB" sz="2400" dirty="0">
              <a:solidFill>
                <a:srgbClr val="00B0F0"/>
              </a:solidFill>
            </a:endParaRPr>
          </a:p>
          <a:p>
            <a:pPr marL="571500" indent="-571500">
              <a:buFont typeface="Arial" pitchFamily="34" charset="0"/>
              <a:buChar char="•"/>
            </a:pPr>
            <a:r>
              <a:rPr lang="en-GB" sz="2400" dirty="0">
                <a:solidFill>
                  <a:srgbClr val="00B0F0"/>
                </a:solidFill>
              </a:rPr>
              <a:t>3</a:t>
            </a:r>
            <a:r>
              <a:rPr lang="en-GB" sz="2400" dirty="0" smtClean="0">
                <a:solidFill>
                  <a:srgbClr val="00B0F0"/>
                </a:solidFill>
              </a:rPr>
              <a:t> datasets rejected due to clearly bad data in normalised scatter plot</a:t>
            </a:r>
          </a:p>
          <a:p>
            <a:pPr marL="571500" indent="-571500">
              <a:buFont typeface="Arial" pitchFamily="34" charset="0"/>
              <a:buChar char="•"/>
            </a:pPr>
            <a:r>
              <a:rPr lang="en-GB" sz="2400" dirty="0" smtClean="0">
                <a:solidFill>
                  <a:srgbClr val="00B0F0"/>
                </a:solidFill>
              </a:rPr>
              <a:t>1  dataset reject due to abnormally high scatter (more investigation needed)</a:t>
            </a:r>
          </a:p>
          <a:p>
            <a:pPr marL="571500" indent="-571500">
              <a:buFont typeface="Arial" pitchFamily="34" charset="0"/>
              <a:buChar char="•"/>
            </a:pPr>
            <a:endParaRPr lang="en-GB" sz="2400" dirty="0">
              <a:solidFill>
                <a:srgbClr val="00B0F0"/>
              </a:solidFill>
            </a:endParaRPr>
          </a:p>
          <a:p>
            <a:r>
              <a:rPr lang="en-GB" sz="2400" dirty="0" smtClean="0">
                <a:solidFill>
                  <a:srgbClr val="00B0F0"/>
                </a:solidFill>
              </a:rPr>
              <a:t>→ </a:t>
            </a:r>
            <a:r>
              <a:rPr lang="en-GB" sz="2400" b="1" dirty="0" smtClean="0">
                <a:solidFill>
                  <a:srgbClr val="00B0F0"/>
                </a:solidFill>
              </a:rPr>
              <a:t>Final 47 </a:t>
            </a:r>
            <a:r>
              <a:rPr lang="en-GB" sz="2400" b="1" dirty="0">
                <a:solidFill>
                  <a:srgbClr val="00B0F0"/>
                </a:solidFill>
              </a:rPr>
              <a:t>Datasets (of which 6 are Remote Sensing Datasets</a:t>
            </a:r>
            <a:r>
              <a:rPr lang="en-GB" sz="2400" b="1" dirty="0" smtClean="0">
                <a:solidFill>
                  <a:srgbClr val="00B0F0"/>
                </a:solidFill>
              </a:rPr>
              <a:t>)</a:t>
            </a:r>
          </a:p>
          <a:p>
            <a:endParaRPr lang="en-GB" sz="2400" b="1" dirty="0">
              <a:solidFill>
                <a:srgbClr val="00B0F0"/>
              </a:solidFill>
            </a:endParaRPr>
          </a:p>
          <a:p>
            <a:r>
              <a:rPr lang="en-GB" sz="2400" b="1" dirty="0" smtClean="0">
                <a:solidFill>
                  <a:srgbClr val="00B0F0"/>
                </a:solidFill>
              </a:rPr>
              <a:t>Remote Sensing Datasets:</a:t>
            </a:r>
          </a:p>
          <a:p>
            <a:pPr marL="342900" indent="-342900">
              <a:buFont typeface="Arial" pitchFamily="34" charset="0"/>
              <a:buChar char="•"/>
            </a:pPr>
            <a:r>
              <a:rPr lang="en-GB" sz="2400" b="1" dirty="0" smtClean="0">
                <a:solidFill>
                  <a:srgbClr val="00B0F0"/>
                </a:solidFill>
              </a:rPr>
              <a:t>6 in total</a:t>
            </a:r>
          </a:p>
          <a:p>
            <a:pPr marL="342900" indent="-342900">
              <a:buFont typeface="Arial" pitchFamily="34" charset="0"/>
              <a:buChar char="•"/>
            </a:pPr>
            <a:r>
              <a:rPr lang="en-GB" sz="2400" b="1" dirty="0" smtClean="0">
                <a:solidFill>
                  <a:srgbClr val="00B0F0"/>
                </a:solidFill>
              </a:rPr>
              <a:t>3 with Veer</a:t>
            </a:r>
          </a:p>
          <a:p>
            <a:pPr marL="342900" indent="-342900">
              <a:buFont typeface="Arial" pitchFamily="34" charset="0"/>
              <a:buChar char="•"/>
            </a:pPr>
            <a:r>
              <a:rPr lang="en-GB" sz="2400" b="1" dirty="0" smtClean="0">
                <a:solidFill>
                  <a:srgbClr val="00B0F0"/>
                </a:solidFill>
              </a:rPr>
              <a:t>0 with </a:t>
            </a:r>
            <a:r>
              <a:rPr lang="en-GB" sz="2400" b="1" dirty="0" err="1" smtClean="0">
                <a:solidFill>
                  <a:srgbClr val="00B0F0"/>
                </a:solidFill>
              </a:rPr>
              <a:t>Upflow</a:t>
            </a:r>
            <a:r>
              <a:rPr lang="en-GB" sz="2400" b="1" dirty="0" smtClean="0">
                <a:solidFill>
                  <a:srgbClr val="00B0F0"/>
                </a:solidFill>
              </a:rPr>
              <a:t> – </a:t>
            </a:r>
            <a:r>
              <a:rPr lang="en-GB" sz="2400" b="1" dirty="0" smtClean="0">
                <a:solidFill>
                  <a:srgbClr val="FF0000"/>
                </a:solidFill>
              </a:rPr>
              <a:t>Not possible to test REWS with </a:t>
            </a:r>
            <a:r>
              <a:rPr lang="en-GB" sz="2400" b="1" dirty="0" err="1" smtClean="0">
                <a:solidFill>
                  <a:srgbClr val="FF0000"/>
                </a:solidFill>
              </a:rPr>
              <a:t>Upflow</a:t>
            </a:r>
            <a:r>
              <a:rPr lang="en-GB" sz="2400" b="1" dirty="0" smtClean="0">
                <a:solidFill>
                  <a:srgbClr val="FF0000"/>
                </a:solidFill>
              </a:rPr>
              <a:t> thi</a:t>
            </a:r>
            <a:r>
              <a:rPr lang="en-GB" sz="2400" b="1" dirty="0" smtClean="0">
                <a:solidFill>
                  <a:srgbClr val="FF0000"/>
                </a:solidFill>
              </a:rPr>
              <a:t>s time</a:t>
            </a:r>
            <a:endParaRPr lang="en-GB" sz="2400" b="1" dirty="0" smtClean="0">
              <a:solidFill>
                <a:srgbClr val="00B0F0"/>
              </a:solidFill>
            </a:endParaRPr>
          </a:p>
        </p:txBody>
      </p:sp>
    </p:spTree>
    <p:extLst>
      <p:ext uri="{BB962C8B-B14F-4D97-AF65-F5344CB8AC3E}">
        <p14:creationId xmlns:p14="http://schemas.microsoft.com/office/powerpoint/2010/main" val="1677761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PCWG-Share-02: </a:t>
            </a:r>
            <a:r>
              <a:rPr lang="en-GB" altLang="en-US" sz="3000" b="1" dirty="0" smtClean="0">
                <a:solidFill>
                  <a:srgbClr val="00B0F0"/>
                </a:solidFill>
              </a:rPr>
              <a:t>Submission Map</a:t>
            </a:r>
            <a:endParaRPr lang="en-GB" altLang="en-US" sz="3000" b="1" dirty="0">
              <a:solidFill>
                <a:srgbClr val="00B0F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854566"/>
            <a:ext cx="848677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5288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7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buFont typeface="Arial" pitchFamily="34" charset="0"/>
          <a:buChar char="•"/>
          <a:defRPr dirty="0" smtClean="0"/>
        </a:defPPr>
      </a:lstStyle>
    </a:tx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7_Default Design">
  <a:themeElements>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Default Design">
  <a:themeElements>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4213</TotalTime>
  <Words>710</Words>
  <Application>Microsoft Office PowerPoint</Application>
  <PresentationFormat>On-screen Show (4:3)</PresentationFormat>
  <Paragraphs>114</Paragraphs>
  <Slides>41</Slides>
  <Notes>1</Notes>
  <HiddenSlides>0</HiddenSlides>
  <MMClips>0</MMClips>
  <ScaleCrop>false</ScaleCrop>
  <HeadingPairs>
    <vt:vector size="4" baseType="variant">
      <vt:variant>
        <vt:lpstr>Theme</vt:lpstr>
      </vt:variant>
      <vt:variant>
        <vt:i4>5</vt:i4>
      </vt:variant>
      <vt:variant>
        <vt:lpstr>Slide Titles</vt:lpstr>
      </vt:variant>
      <vt:variant>
        <vt:i4>41</vt:i4>
      </vt:variant>
    </vt:vector>
  </HeadingPairs>
  <TitlesOfParts>
    <vt:vector size="46" baseType="lpstr">
      <vt:lpstr>Office Theme</vt:lpstr>
      <vt:lpstr>37_Default Design</vt:lpstr>
      <vt:lpstr>17_Default Design</vt:lpstr>
      <vt:lpstr>16_Default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RES Group (UK)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Stuart</dc:creator>
  <cp:lastModifiedBy>Peter Stuart</cp:lastModifiedBy>
  <cp:revision>89</cp:revision>
  <dcterms:created xsi:type="dcterms:W3CDTF">2015-05-07T19:09:35Z</dcterms:created>
  <dcterms:modified xsi:type="dcterms:W3CDTF">2017-06-12T09:58:13Z</dcterms:modified>
</cp:coreProperties>
</file>